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85" r:id="rId5"/>
    <p:sldId id="260" r:id="rId6"/>
    <p:sldId id="293" r:id="rId7"/>
    <p:sldId id="261" r:id="rId8"/>
    <p:sldId id="262" r:id="rId9"/>
    <p:sldId id="263" r:id="rId10"/>
    <p:sldId id="265" r:id="rId11"/>
    <p:sldId id="268" r:id="rId12"/>
    <p:sldId id="269" r:id="rId13"/>
    <p:sldId id="270" r:id="rId14"/>
    <p:sldId id="271" r:id="rId15"/>
    <p:sldId id="273" r:id="rId16"/>
    <p:sldId id="284" r:id="rId17"/>
    <p:sldId id="277" r:id="rId18"/>
    <p:sldId id="278" r:id="rId19"/>
    <p:sldId id="279" r:id="rId20"/>
    <p:sldId id="280" r:id="rId21"/>
    <p:sldId id="281" r:id="rId22"/>
    <p:sldId id="282" r:id="rId23"/>
    <p:sldId id="266" r:id="rId24"/>
    <p:sldId id="286" r:id="rId25"/>
    <p:sldId id="287" r:id="rId26"/>
    <p:sldId id="288" r:id="rId27"/>
    <p:sldId id="289" r:id="rId28"/>
    <p:sldId id="290" r:id="rId29"/>
    <p:sldId id="291" r:id="rId30"/>
    <p:sldId id="292" r:id="rId31"/>
    <p:sldId id="267" r:id="rId32"/>
  </p:sldIdLst>
  <p:sldSz cx="13716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D993EF-864F-4C43-A6B4-1392CF4A68B6}" v="5" dt="2025-03-28T12:49:38.11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74"/>
    <p:restoredTop sz="94672"/>
  </p:normalViewPr>
  <p:slideViewPr>
    <p:cSldViewPr>
      <p:cViewPr varScale="1">
        <p:scale>
          <a:sx n="52" d="100"/>
          <a:sy n="52" d="100"/>
        </p:scale>
        <p:origin x="1406" y="62"/>
      </p:cViewPr>
      <p:guideLst>
        <p:guide orient="horz" pos="2880"/>
        <p:guide pos="16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fil A" userId="7b99caf8e782a508" providerId="LiveId" clId="{E2FC9315-B0FF-4F66-B15B-DFCC8F8C01C8}"/>
    <pc:docChg chg="custSel addSld delSld modSld">
      <pc:chgData name="Hafil A" userId="7b99caf8e782a508" providerId="LiveId" clId="{E2FC9315-B0FF-4F66-B15B-DFCC8F8C01C8}" dt="2024-07-27T05:54:40.901" v="175" actId="1076"/>
      <pc:docMkLst>
        <pc:docMk/>
      </pc:docMkLst>
      <pc:sldChg chg="modSp mod">
        <pc:chgData name="Hafil A" userId="7b99caf8e782a508" providerId="LiveId" clId="{E2FC9315-B0FF-4F66-B15B-DFCC8F8C01C8}" dt="2024-07-27T04:14:01.402" v="4" actId="120"/>
        <pc:sldMkLst>
          <pc:docMk/>
          <pc:sldMk cId="1851671534" sldId="282"/>
        </pc:sldMkLst>
        <pc:spChg chg="mod">
          <ac:chgData name="Hafil A" userId="7b99caf8e782a508" providerId="LiveId" clId="{E2FC9315-B0FF-4F66-B15B-DFCC8F8C01C8}" dt="2024-07-27T04:14:01.402" v="4" actId="120"/>
          <ac:spMkLst>
            <pc:docMk/>
            <pc:sldMk cId="1851671534" sldId="282"/>
            <ac:spMk id="2" creationId="{15232F0F-A5EE-D13D-AD55-7437251FC76B}"/>
          </ac:spMkLst>
        </pc:spChg>
      </pc:sldChg>
      <pc:sldChg chg="addSp delSp modSp add mod">
        <pc:chgData name="Hafil A" userId="7b99caf8e782a508" providerId="LiveId" clId="{E2FC9315-B0FF-4F66-B15B-DFCC8F8C01C8}" dt="2024-07-27T05:44:20.031" v="44" actId="20577"/>
        <pc:sldMkLst>
          <pc:docMk/>
          <pc:sldMk cId="2760145119" sldId="286"/>
        </pc:sldMkLst>
        <pc:spChg chg="mod">
          <ac:chgData name="Hafil A" userId="7b99caf8e782a508" providerId="LiveId" clId="{E2FC9315-B0FF-4F66-B15B-DFCC8F8C01C8}" dt="2024-07-27T05:42:11.383" v="23" actId="1076"/>
          <ac:spMkLst>
            <pc:docMk/>
            <pc:sldMk cId="2760145119" sldId="286"/>
            <ac:spMk id="2" creationId="{501606DB-1973-FC78-9FAA-94FF0CAA0409}"/>
          </ac:spMkLst>
        </pc:spChg>
        <pc:spChg chg="add mod">
          <ac:chgData name="Hafil A" userId="7b99caf8e782a508" providerId="LiveId" clId="{E2FC9315-B0FF-4F66-B15B-DFCC8F8C01C8}" dt="2024-07-27T05:44:20.031" v="44" actId="20577"/>
          <ac:spMkLst>
            <pc:docMk/>
            <pc:sldMk cId="2760145119" sldId="286"/>
            <ac:spMk id="3" creationId="{A930767C-95B5-48BC-A2AD-43F3360FA5C8}"/>
          </ac:spMkLst>
        </pc:spChg>
        <pc:picChg chg="add mod">
          <ac:chgData name="Hafil A" userId="7b99caf8e782a508" providerId="LiveId" clId="{E2FC9315-B0FF-4F66-B15B-DFCC8F8C01C8}" dt="2024-07-27T05:43:39.609" v="29" actId="1076"/>
          <ac:picMkLst>
            <pc:docMk/>
            <pc:sldMk cId="2760145119" sldId="286"/>
            <ac:picMk id="5" creationId="{8EF5535D-914E-4E2B-81CA-0B23A2B1F54A}"/>
          </ac:picMkLst>
        </pc:picChg>
        <pc:picChg chg="del">
          <ac:chgData name="Hafil A" userId="7b99caf8e782a508" providerId="LiveId" clId="{E2FC9315-B0FF-4F66-B15B-DFCC8F8C01C8}" dt="2024-07-27T05:42:13.249" v="24" actId="478"/>
          <ac:picMkLst>
            <pc:docMk/>
            <pc:sldMk cId="2760145119" sldId="286"/>
            <ac:picMk id="6" creationId="{86F3CA9C-C038-4F87-822F-EFAD519DCB5A}"/>
          </ac:picMkLst>
        </pc:picChg>
        <pc:picChg chg="del">
          <ac:chgData name="Hafil A" userId="7b99caf8e782a508" providerId="LiveId" clId="{E2FC9315-B0FF-4F66-B15B-DFCC8F8C01C8}" dt="2024-07-27T05:42:15.066" v="25" actId="478"/>
          <ac:picMkLst>
            <pc:docMk/>
            <pc:sldMk cId="2760145119" sldId="286"/>
            <ac:picMk id="7" creationId="{DDE3F75D-5594-4C74-BAA9-4645E671AD5D}"/>
          </ac:picMkLst>
        </pc:picChg>
      </pc:sldChg>
      <pc:sldChg chg="delSp new del mod">
        <pc:chgData name="Hafil A" userId="7b99caf8e782a508" providerId="LiveId" clId="{E2FC9315-B0FF-4F66-B15B-DFCC8F8C01C8}" dt="2024-07-27T05:49:32.302" v="47" actId="47"/>
        <pc:sldMkLst>
          <pc:docMk/>
          <pc:sldMk cId="317925332" sldId="287"/>
        </pc:sldMkLst>
        <pc:spChg chg="del">
          <ac:chgData name="Hafil A" userId="7b99caf8e782a508" providerId="LiveId" clId="{E2FC9315-B0FF-4F66-B15B-DFCC8F8C01C8}" dt="2024-07-27T05:49:30.429" v="46" actId="478"/>
          <ac:spMkLst>
            <pc:docMk/>
            <pc:sldMk cId="317925332" sldId="287"/>
            <ac:spMk id="2" creationId="{1AE9E9A7-7B59-40AD-8B53-53D5C8B1196B}"/>
          </ac:spMkLst>
        </pc:spChg>
      </pc:sldChg>
      <pc:sldChg chg="addSp delSp modSp add mod">
        <pc:chgData name="Hafil A" userId="7b99caf8e782a508" providerId="LiveId" clId="{E2FC9315-B0FF-4F66-B15B-DFCC8F8C01C8}" dt="2024-07-27T05:50:38.077" v="65" actId="20577"/>
        <pc:sldMkLst>
          <pc:docMk/>
          <pc:sldMk cId="2886661911" sldId="287"/>
        </pc:sldMkLst>
        <pc:spChg chg="del">
          <ac:chgData name="Hafil A" userId="7b99caf8e782a508" providerId="LiveId" clId="{E2FC9315-B0FF-4F66-B15B-DFCC8F8C01C8}" dt="2024-07-27T05:49:41.299" v="49" actId="478"/>
          <ac:spMkLst>
            <pc:docMk/>
            <pc:sldMk cId="2886661911" sldId="287"/>
            <ac:spMk id="2" creationId="{501606DB-1973-FC78-9FAA-94FF0CAA0409}"/>
          </ac:spMkLst>
        </pc:spChg>
        <pc:spChg chg="mod">
          <ac:chgData name="Hafil A" userId="7b99caf8e782a508" providerId="LiveId" clId="{E2FC9315-B0FF-4F66-B15B-DFCC8F8C01C8}" dt="2024-07-27T05:50:38.077" v="65" actId="20577"/>
          <ac:spMkLst>
            <pc:docMk/>
            <pc:sldMk cId="2886661911" sldId="287"/>
            <ac:spMk id="3" creationId="{A930767C-95B5-48BC-A2AD-43F3360FA5C8}"/>
          </ac:spMkLst>
        </pc:spChg>
        <pc:spChg chg="add del mod">
          <ac:chgData name="Hafil A" userId="7b99caf8e782a508" providerId="LiveId" clId="{E2FC9315-B0FF-4F66-B15B-DFCC8F8C01C8}" dt="2024-07-27T05:49:46.683" v="50" actId="478"/>
          <ac:spMkLst>
            <pc:docMk/>
            <pc:sldMk cId="2886661911" sldId="287"/>
            <ac:spMk id="6" creationId="{D2E3E92D-FEF9-41E8-A27E-5163577ED03F}"/>
          </ac:spMkLst>
        </pc:spChg>
        <pc:picChg chg="mod">
          <ac:chgData name="Hafil A" userId="7b99caf8e782a508" providerId="LiveId" clId="{E2FC9315-B0FF-4F66-B15B-DFCC8F8C01C8}" dt="2024-07-27T05:50:27.113" v="51" actId="14826"/>
          <ac:picMkLst>
            <pc:docMk/>
            <pc:sldMk cId="2886661911" sldId="287"/>
            <ac:picMk id="5" creationId="{8EF5535D-914E-4E2B-81CA-0B23A2B1F54A}"/>
          </ac:picMkLst>
        </pc:picChg>
      </pc:sldChg>
      <pc:sldChg chg="modSp add mod">
        <pc:chgData name="Hafil A" userId="7b99caf8e782a508" providerId="LiveId" clId="{E2FC9315-B0FF-4F66-B15B-DFCC8F8C01C8}" dt="2024-07-27T05:51:05.837" v="82" actId="20577"/>
        <pc:sldMkLst>
          <pc:docMk/>
          <pc:sldMk cId="1903771646" sldId="288"/>
        </pc:sldMkLst>
        <pc:spChg chg="mod">
          <ac:chgData name="Hafil A" userId="7b99caf8e782a508" providerId="LiveId" clId="{E2FC9315-B0FF-4F66-B15B-DFCC8F8C01C8}" dt="2024-07-27T05:51:05.837" v="82" actId="20577"/>
          <ac:spMkLst>
            <pc:docMk/>
            <pc:sldMk cId="1903771646" sldId="288"/>
            <ac:spMk id="3" creationId="{A930767C-95B5-48BC-A2AD-43F3360FA5C8}"/>
          </ac:spMkLst>
        </pc:spChg>
        <pc:picChg chg="mod">
          <ac:chgData name="Hafil A" userId="7b99caf8e782a508" providerId="LiveId" clId="{E2FC9315-B0FF-4F66-B15B-DFCC8F8C01C8}" dt="2024-07-27T05:50:57.581" v="68" actId="14826"/>
          <ac:picMkLst>
            <pc:docMk/>
            <pc:sldMk cId="1903771646" sldId="288"/>
            <ac:picMk id="5" creationId="{8EF5535D-914E-4E2B-81CA-0B23A2B1F54A}"/>
          </ac:picMkLst>
        </pc:picChg>
      </pc:sldChg>
      <pc:sldChg chg="modSp add mod">
        <pc:chgData name="Hafil A" userId="7b99caf8e782a508" providerId="LiveId" clId="{E2FC9315-B0FF-4F66-B15B-DFCC8F8C01C8}" dt="2024-07-27T05:52:09.701" v="109" actId="14100"/>
        <pc:sldMkLst>
          <pc:docMk/>
          <pc:sldMk cId="3256362800" sldId="289"/>
        </pc:sldMkLst>
        <pc:spChg chg="mod">
          <ac:chgData name="Hafil A" userId="7b99caf8e782a508" providerId="LiveId" clId="{E2FC9315-B0FF-4F66-B15B-DFCC8F8C01C8}" dt="2024-07-27T05:52:09.701" v="109" actId="14100"/>
          <ac:spMkLst>
            <pc:docMk/>
            <pc:sldMk cId="3256362800" sldId="289"/>
            <ac:spMk id="3" creationId="{A930767C-95B5-48BC-A2AD-43F3360FA5C8}"/>
          </ac:spMkLst>
        </pc:spChg>
        <pc:picChg chg="mod">
          <ac:chgData name="Hafil A" userId="7b99caf8e782a508" providerId="LiveId" clId="{E2FC9315-B0FF-4F66-B15B-DFCC8F8C01C8}" dt="2024-07-27T05:51:56.863" v="84" actId="14826"/>
          <ac:picMkLst>
            <pc:docMk/>
            <pc:sldMk cId="3256362800" sldId="289"/>
            <ac:picMk id="5" creationId="{8EF5535D-914E-4E2B-81CA-0B23A2B1F54A}"/>
          </ac:picMkLst>
        </pc:picChg>
      </pc:sldChg>
      <pc:sldChg chg="modSp add mod">
        <pc:chgData name="Hafil A" userId="7b99caf8e782a508" providerId="LiveId" clId="{E2FC9315-B0FF-4F66-B15B-DFCC8F8C01C8}" dt="2024-07-27T05:53:12.372" v="127" actId="20577"/>
        <pc:sldMkLst>
          <pc:docMk/>
          <pc:sldMk cId="426477782" sldId="290"/>
        </pc:sldMkLst>
        <pc:spChg chg="mod">
          <ac:chgData name="Hafil A" userId="7b99caf8e782a508" providerId="LiveId" clId="{E2FC9315-B0FF-4F66-B15B-DFCC8F8C01C8}" dt="2024-07-27T05:53:12.372" v="127" actId="20577"/>
          <ac:spMkLst>
            <pc:docMk/>
            <pc:sldMk cId="426477782" sldId="290"/>
            <ac:spMk id="3" creationId="{A930767C-95B5-48BC-A2AD-43F3360FA5C8}"/>
          </ac:spMkLst>
        </pc:spChg>
        <pc:picChg chg="mod">
          <ac:chgData name="Hafil A" userId="7b99caf8e782a508" providerId="LiveId" clId="{E2FC9315-B0FF-4F66-B15B-DFCC8F8C01C8}" dt="2024-07-27T05:52:57.925" v="111" actId="14826"/>
          <ac:picMkLst>
            <pc:docMk/>
            <pc:sldMk cId="426477782" sldId="290"/>
            <ac:picMk id="5" creationId="{8EF5535D-914E-4E2B-81CA-0B23A2B1F54A}"/>
          </ac:picMkLst>
        </pc:picChg>
      </pc:sldChg>
      <pc:sldChg chg="modSp add mod">
        <pc:chgData name="Hafil A" userId="7b99caf8e782a508" providerId="LiveId" clId="{E2FC9315-B0FF-4F66-B15B-DFCC8F8C01C8}" dt="2024-07-27T05:53:50.963" v="157" actId="1076"/>
        <pc:sldMkLst>
          <pc:docMk/>
          <pc:sldMk cId="2304805555" sldId="291"/>
        </pc:sldMkLst>
        <pc:spChg chg="mod">
          <ac:chgData name="Hafil A" userId="7b99caf8e782a508" providerId="LiveId" clId="{E2FC9315-B0FF-4F66-B15B-DFCC8F8C01C8}" dt="2024-07-27T05:53:44.998" v="156" actId="20577"/>
          <ac:spMkLst>
            <pc:docMk/>
            <pc:sldMk cId="2304805555" sldId="291"/>
            <ac:spMk id="3" creationId="{A930767C-95B5-48BC-A2AD-43F3360FA5C8}"/>
          </ac:spMkLst>
        </pc:spChg>
        <pc:picChg chg="mod">
          <ac:chgData name="Hafil A" userId="7b99caf8e782a508" providerId="LiveId" clId="{E2FC9315-B0FF-4F66-B15B-DFCC8F8C01C8}" dt="2024-07-27T05:53:50.963" v="157" actId="1076"/>
          <ac:picMkLst>
            <pc:docMk/>
            <pc:sldMk cId="2304805555" sldId="291"/>
            <ac:picMk id="5" creationId="{8EF5535D-914E-4E2B-81CA-0B23A2B1F54A}"/>
          </ac:picMkLst>
        </pc:picChg>
      </pc:sldChg>
      <pc:sldChg chg="addSp modSp add mod">
        <pc:chgData name="Hafil A" userId="7b99caf8e782a508" providerId="LiveId" clId="{E2FC9315-B0FF-4F66-B15B-DFCC8F8C01C8}" dt="2024-07-27T05:54:40.901" v="175" actId="1076"/>
        <pc:sldMkLst>
          <pc:docMk/>
          <pc:sldMk cId="3868464936" sldId="292"/>
        </pc:sldMkLst>
        <pc:spChg chg="mod">
          <ac:chgData name="Hafil A" userId="7b99caf8e782a508" providerId="LiveId" clId="{E2FC9315-B0FF-4F66-B15B-DFCC8F8C01C8}" dt="2024-07-27T05:54:29.526" v="171" actId="20577"/>
          <ac:spMkLst>
            <pc:docMk/>
            <pc:sldMk cId="3868464936" sldId="292"/>
            <ac:spMk id="3" creationId="{A930767C-95B5-48BC-A2AD-43F3360FA5C8}"/>
          </ac:spMkLst>
        </pc:spChg>
        <pc:picChg chg="add mod">
          <ac:chgData name="Hafil A" userId="7b99caf8e782a508" providerId="LiveId" clId="{E2FC9315-B0FF-4F66-B15B-DFCC8F8C01C8}" dt="2024-07-27T05:54:14.087" v="160"/>
          <ac:picMkLst>
            <pc:docMk/>
            <pc:sldMk cId="3868464936" sldId="292"/>
            <ac:picMk id="4" creationId="{1E913FDE-F87C-4501-8045-1A1376D3E132}"/>
          </ac:picMkLst>
        </pc:picChg>
        <pc:picChg chg="mod">
          <ac:chgData name="Hafil A" userId="7b99caf8e782a508" providerId="LiveId" clId="{E2FC9315-B0FF-4F66-B15B-DFCC8F8C01C8}" dt="2024-07-27T05:54:40.901" v="175" actId="1076"/>
          <ac:picMkLst>
            <pc:docMk/>
            <pc:sldMk cId="3868464936" sldId="292"/>
            <ac:picMk id="5" creationId="{8EF5535D-914E-4E2B-81CA-0B23A2B1F54A}"/>
          </ac:picMkLst>
        </pc:picChg>
      </pc:sldChg>
    </pc:docChg>
  </pc:docChgLst>
  <pc:docChgLst>
    <pc:chgData name="Hafil A" userId="7b99caf8e782a508" providerId="LiveId" clId="{F7D993EF-864F-4C43-A6B4-1392CF4A68B6}"/>
    <pc:docChg chg="undo redo custSel addSld modSld">
      <pc:chgData name="Hafil A" userId="7b99caf8e782a508" providerId="LiveId" clId="{F7D993EF-864F-4C43-A6B4-1392CF4A68B6}" dt="2025-03-28T12:51:50.134" v="621" actId="1076"/>
      <pc:docMkLst>
        <pc:docMk/>
      </pc:docMkLst>
      <pc:sldChg chg="modSp mod">
        <pc:chgData name="Hafil A" userId="7b99caf8e782a508" providerId="LiveId" clId="{F7D993EF-864F-4C43-A6B4-1392CF4A68B6}" dt="2025-03-28T12:11:58.557" v="59" actId="1076"/>
        <pc:sldMkLst>
          <pc:docMk/>
          <pc:sldMk cId="0" sldId="256"/>
        </pc:sldMkLst>
        <pc:spChg chg="mod">
          <ac:chgData name="Hafil A" userId="7b99caf8e782a508" providerId="LiveId" clId="{F7D993EF-864F-4C43-A6B4-1392CF4A68B6}" dt="2025-03-28T12:11:15.834" v="54" actId="20577"/>
          <ac:spMkLst>
            <pc:docMk/>
            <pc:sldMk cId="0" sldId="256"/>
            <ac:spMk id="4" creationId="{00000000-0000-0000-0000-000000000000}"/>
          </ac:spMkLst>
        </pc:spChg>
        <pc:spChg chg="mod">
          <ac:chgData name="Hafil A" userId="7b99caf8e782a508" providerId="LiveId" clId="{F7D993EF-864F-4C43-A6B4-1392CF4A68B6}" dt="2025-03-28T12:11:36.458" v="57" actId="20577"/>
          <ac:spMkLst>
            <pc:docMk/>
            <pc:sldMk cId="0" sldId="256"/>
            <ac:spMk id="5" creationId="{00000000-0000-0000-0000-000000000000}"/>
          </ac:spMkLst>
        </pc:spChg>
        <pc:picChg chg="mod">
          <ac:chgData name="Hafil A" userId="7b99caf8e782a508" providerId="LiveId" clId="{F7D993EF-864F-4C43-A6B4-1392CF4A68B6}" dt="2025-03-28T12:11:58.557" v="59" actId="1076"/>
          <ac:picMkLst>
            <pc:docMk/>
            <pc:sldMk cId="0" sldId="256"/>
            <ac:picMk id="7" creationId="{00000000-0000-0000-0000-000000000000}"/>
          </ac:picMkLst>
        </pc:picChg>
      </pc:sldChg>
      <pc:sldChg chg="modSp">
        <pc:chgData name="Hafil A" userId="7b99caf8e782a508" providerId="LiveId" clId="{F7D993EF-864F-4C43-A6B4-1392CF4A68B6}" dt="2025-03-28T12:13:08.340" v="60" actId="14826"/>
        <pc:sldMkLst>
          <pc:docMk/>
          <pc:sldMk cId="0" sldId="259"/>
        </pc:sldMkLst>
        <pc:picChg chg="mod">
          <ac:chgData name="Hafil A" userId="7b99caf8e782a508" providerId="LiveId" clId="{F7D993EF-864F-4C43-A6B4-1392CF4A68B6}" dt="2025-03-28T12:13:08.340" v="60" actId="14826"/>
          <ac:picMkLst>
            <pc:docMk/>
            <pc:sldMk cId="0" sldId="259"/>
            <ac:picMk id="6" creationId="{F7A6222C-BD7B-FBAC-392B-CC3F19802A05}"/>
          </ac:picMkLst>
        </pc:picChg>
      </pc:sldChg>
      <pc:sldChg chg="modSp mod">
        <pc:chgData name="Hafil A" userId="7b99caf8e782a508" providerId="LiveId" clId="{F7D993EF-864F-4C43-A6B4-1392CF4A68B6}" dt="2025-03-28T12:15:40.441" v="78" actId="1076"/>
        <pc:sldMkLst>
          <pc:docMk/>
          <pc:sldMk cId="0" sldId="260"/>
        </pc:sldMkLst>
        <pc:spChg chg="mod">
          <ac:chgData name="Hafil A" userId="7b99caf8e782a508" providerId="LiveId" clId="{F7D993EF-864F-4C43-A6B4-1392CF4A68B6}" dt="2025-03-28T12:15:40.441" v="78" actId="1076"/>
          <ac:spMkLst>
            <pc:docMk/>
            <pc:sldMk cId="0" sldId="260"/>
            <ac:spMk id="9" creationId="{E8ACF1EE-6A1F-8583-81EB-FAE928D6217F}"/>
          </ac:spMkLst>
        </pc:spChg>
      </pc:sldChg>
      <pc:sldChg chg="modSp mod">
        <pc:chgData name="Hafil A" userId="7b99caf8e782a508" providerId="LiveId" clId="{F7D993EF-864F-4C43-A6B4-1392CF4A68B6}" dt="2025-03-28T12:19:12.748" v="140" actId="20577"/>
        <pc:sldMkLst>
          <pc:docMk/>
          <pc:sldMk cId="0" sldId="261"/>
        </pc:sldMkLst>
        <pc:spChg chg="mod">
          <ac:chgData name="Hafil A" userId="7b99caf8e782a508" providerId="LiveId" clId="{F7D993EF-864F-4C43-A6B4-1392CF4A68B6}" dt="2025-03-28T12:18:25.251" v="118" actId="20577"/>
          <ac:spMkLst>
            <pc:docMk/>
            <pc:sldMk cId="0" sldId="261"/>
            <ac:spMk id="10" creationId="{DB8D181E-415C-9A2C-EE8A-E3E7F84F6974}"/>
          </ac:spMkLst>
        </pc:spChg>
        <pc:spChg chg="mod">
          <ac:chgData name="Hafil A" userId="7b99caf8e782a508" providerId="LiveId" clId="{F7D993EF-864F-4C43-A6B4-1392CF4A68B6}" dt="2025-03-28T12:19:12.748" v="140" actId="20577"/>
          <ac:spMkLst>
            <pc:docMk/>
            <pc:sldMk cId="0" sldId="261"/>
            <ac:spMk id="12" creationId="{BE428515-6E06-5E4B-B65E-472AC5484347}"/>
          </ac:spMkLst>
        </pc:spChg>
      </pc:sldChg>
      <pc:sldChg chg="modSp mod">
        <pc:chgData name="Hafil A" userId="7b99caf8e782a508" providerId="LiveId" clId="{F7D993EF-864F-4C43-A6B4-1392CF4A68B6}" dt="2025-03-28T12:23:01.374" v="166" actId="1076"/>
        <pc:sldMkLst>
          <pc:docMk/>
          <pc:sldMk cId="0" sldId="262"/>
        </pc:sldMkLst>
        <pc:spChg chg="mod">
          <ac:chgData name="Hafil A" userId="7b99caf8e782a508" providerId="LiveId" clId="{F7D993EF-864F-4C43-A6B4-1392CF4A68B6}" dt="2025-03-28T12:23:01.374" v="166" actId="1076"/>
          <ac:spMkLst>
            <pc:docMk/>
            <pc:sldMk cId="0" sldId="262"/>
            <ac:spMk id="10" creationId="{3B4F32DC-9140-14D3-3BE5-7F5AE646B176}"/>
          </ac:spMkLst>
        </pc:spChg>
      </pc:sldChg>
      <pc:sldChg chg="modSp mod">
        <pc:chgData name="Hafil A" userId="7b99caf8e782a508" providerId="LiveId" clId="{F7D993EF-864F-4C43-A6B4-1392CF4A68B6}" dt="2025-03-28T12:25:09.070" v="191" actId="20577"/>
        <pc:sldMkLst>
          <pc:docMk/>
          <pc:sldMk cId="2287483425" sldId="263"/>
        </pc:sldMkLst>
        <pc:spChg chg="mod">
          <ac:chgData name="Hafil A" userId="7b99caf8e782a508" providerId="LiveId" clId="{F7D993EF-864F-4C43-A6B4-1392CF4A68B6}" dt="2025-03-28T12:25:09.070" v="191" actId="20577"/>
          <ac:spMkLst>
            <pc:docMk/>
            <pc:sldMk cId="2287483425" sldId="263"/>
            <ac:spMk id="4" creationId="{41C55ECF-7C4A-7271-427C-24CAE364CEB2}"/>
          </ac:spMkLst>
        </pc:spChg>
      </pc:sldChg>
      <pc:sldChg chg="modSp mod">
        <pc:chgData name="Hafil A" userId="7b99caf8e782a508" providerId="LiveId" clId="{F7D993EF-864F-4C43-A6B4-1392CF4A68B6}" dt="2025-03-28T12:27:32.201" v="219" actId="2710"/>
        <pc:sldMkLst>
          <pc:docMk/>
          <pc:sldMk cId="373733674" sldId="265"/>
        </pc:sldMkLst>
        <pc:spChg chg="mod">
          <ac:chgData name="Hafil A" userId="7b99caf8e782a508" providerId="LiveId" clId="{F7D993EF-864F-4C43-A6B4-1392CF4A68B6}" dt="2025-03-28T12:27:32.201" v="219" actId="2710"/>
          <ac:spMkLst>
            <pc:docMk/>
            <pc:sldMk cId="373733674" sldId="265"/>
            <ac:spMk id="4" creationId="{64A20FE9-AC61-4C26-CB0E-C2778691540F}"/>
          </ac:spMkLst>
        </pc:spChg>
      </pc:sldChg>
      <pc:sldChg chg="modSp mod">
        <pc:chgData name="Hafil A" userId="7b99caf8e782a508" providerId="LiveId" clId="{F7D993EF-864F-4C43-A6B4-1392CF4A68B6}" dt="2025-03-28T12:31:44.397" v="356" actId="20577"/>
        <pc:sldMkLst>
          <pc:docMk/>
          <pc:sldMk cId="2893437892" sldId="268"/>
        </pc:sldMkLst>
        <pc:spChg chg="mod">
          <ac:chgData name="Hafil A" userId="7b99caf8e782a508" providerId="LiveId" clId="{F7D993EF-864F-4C43-A6B4-1392CF4A68B6}" dt="2025-03-28T12:31:44.397" v="356" actId="20577"/>
          <ac:spMkLst>
            <pc:docMk/>
            <pc:sldMk cId="2893437892" sldId="268"/>
            <ac:spMk id="2" creationId="{99256A64-EBC4-A618-9ACB-75A0CBF20D64}"/>
          </ac:spMkLst>
        </pc:spChg>
      </pc:sldChg>
      <pc:sldChg chg="modSp mod">
        <pc:chgData name="Hafil A" userId="7b99caf8e782a508" providerId="LiveId" clId="{F7D993EF-864F-4C43-A6B4-1392CF4A68B6}" dt="2025-03-28T12:41:19.902" v="552" actId="14100"/>
        <pc:sldMkLst>
          <pc:docMk/>
          <pc:sldMk cId="208938060" sldId="269"/>
        </pc:sldMkLst>
        <pc:spChg chg="mod">
          <ac:chgData name="Hafil A" userId="7b99caf8e782a508" providerId="LiveId" clId="{F7D993EF-864F-4C43-A6B4-1392CF4A68B6}" dt="2025-03-28T12:41:19.902" v="552" actId="14100"/>
          <ac:spMkLst>
            <pc:docMk/>
            <pc:sldMk cId="208938060" sldId="269"/>
            <ac:spMk id="2" creationId="{B298DA89-3F34-BF19-C966-BA05275374CD}"/>
          </ac:spMkLst>
        </pc:spChg>
      </pc:sldChg>
      <pc:sldChg chg="addSp modSp mod">
        <pc:chgData name="Hafil A" userId="7b99caf8e782a508" providerId="LiveId" clId="{F7D993EF-864F-4C43-A6B4-1392CF4A68B6}" dt="2025-03-28T12:48:04.475" v="580" actId="1076"/>
        <pc:sldMkLst>
          <pc:docMk/>
          <pc:sldMk cId="1499572789" sldId="270"/>
        </pc:sldMkLst>
        <pc:spChg chg="add mod">
          <ac:chgData name="Hafil A" userId="7b99caf8e782a508" providerId="LiveId" clId="{F7D993EF-864F-4C43-A6B4-1392CF4A68B6}" dt="2025-03-28T12:48:00.395" v="579" actId="1076"/>
          <ac:spMkLst>
            <pc:docMk/>
            <pc:sldMk cId="1499572789" sldId="270"/>
            <ac:spMk id="4" creationId="{755C71C0-F7B7-4727-8EFE-AAF3EAFC4D27}"/>
          </ac:spMkLst>
        </pc:spChg>
        <pc:picChg chg="mod">
          <ac:chgData name="Hafil A" userId="7b99caf8e782a508" providerId="LiveId" clId="{F7D993EF-864F-4C43-A6B4-1392CF4A68B6}" dt="2025-03-28T12:48:04.475" v="580" actId="1076"/>
          <ac:picMkLst>
            <pc:docMk/>
            <pc:sldMk cId="1499572789" sldId="270"/>
            <ac:picMk id="6" creationId="{17907584-E5FE-0694-F053-0D7C4AD0EDC0}"/>
          </ac:picMkLst>
        </pc:picChg>
      </pc:sldChg>
      <pc:sldChg chg="addSp modSp mod">
        <pc:chgData name="Hafil A" userId="7b99caf8e782a508" providerId="LiveId" clId="{F7D993EF-864F-4C43-A6B4-1392CF4A68B6}" dt="2025-03-28T12:48:35.776" v="585" actId="20577"/>
        <pc:sldMkLst>
          <pc:docMk/>
          <pc:sldMk cId="1224622571" sldId="271"/>
        </pc:sldMkLst>
        <pc:spChg chg="add mod">
          <ac:chgData name="Hafil A" userId="7b99caf8e782a508" providerId="LiveId" clId="{F7D993EF-864F-4C43-A6B4-1392CF4A68B6}" dt="2025-03-28T12:48:35.776" v="585" actId="20577"/>
          <ac:spMkLst>
            <pc:docMk/>
            <pc:sldMk cId="1224622571" sldId="271"/>
            <ac:spMk id="3" creationId="{F1D00A61-1255-48E4-8483-45A1C1BCC5AD}"/>
          </ac:spMkLst>
        </pc:spChg>
        <pc:picChg chg="mod">
          <ac:chgData name="Hafil A" userId="7b99caf8e782a508" providerId="LiveId" clId="{F7D993EF-864F-4C43-A6B4-1392CF4A68B6}" dt="2025-03-28T12:48:30.021" v="583" actId="1076"/>
          <ac:picMkLst>
            <pc:docMk/>
            <pc:sldMk cId="1224622571" sldId="271"/>
            <ac:picMk id="4" creationId="{9FB99D10-D9B3-6621-3C53-024E8F9F2378}"/>
          </ac:picMkLst>
        </pc:picChg>
      </pc:sldChg>
      <pc:sldChg chg="addSp modSp mod">
        <pc:chgData name="Hafil A" userId="7b99caf8e782a508" providerId="LiveId" clId="{F7D993EF-864F-4C43-A6B4-1392CF4A68B6}" dt="2025-03-28T12:50:13.156" v="596"/>
        <pc:sldMkLst>
          <pc:docMk/>
          <pc:sldMk cId="2509615022" sldId="273"/>
        </pc:sldMkLst>
        <pc:spChg chg="add mod">
          <ac:chgData name="Hafil A" userId="7b99caf8e782a508" providerId="LiveId" clId="{F7D993EF-864F-4C43-A6B4-1392CF4A68B6}" dt="2025-03-28T12:50:13.156" v="596"/>
          <ac:spMkLst>
            <pc:docMk/>
            <pc:sldMk cId="2509615022" sldId="273"/>
            <ac:spMk id="3" creationId="{0E37B304-7C23-4936-B7A2-FCD816DC3831}"/>
          </ac:spMkLst>
        </pc:spChg>
        <pc:picChg chg="mod">
          <ac:chgData name="Hafil A" userId="7b99caf8e782a508" providerId="LiveId" clId="{F7D993EF-864F-4C43-A6B4-1392CF4A68B6}" dt="2025-03-28T12:49:47.841" v="591" actId="1076"/>
          <ac:picMkLst>
            <pc:docMk/>
            <pc:sldMk cId="2509615022" sldId="273"/>
            <ac:picMk id="4" creationId="{B1204170-1A15-4BBF-A185-8AD383FB8D55}"/>
          </ac:picMkLst>
        </pc:picChg>
      </pc:sldChg>
      <pc:sldChg chg="addSp delSp modSp mod">
        <pc:chgData name="Hafil A" userId="7b99caf8e782a508" providerId="LiveId" clId="{F7D993EF-864F-4C43-A6B4-1392CF4A68B6}" dt="2025-03-28T12:51:50.134" v="621" actId="1076"/>
        <pc:sldMkLst>
          <pc:docMk/>
          <pc:sldMk cId="1700049366" sldId="284"/>
        </pc:sldMkLst>
        <pc:spChg chg="del">
          <ac:chgData name="Hafil A" userId="7b99caf8e782a508" providerId="LiveId" clId="{F7D993EF-864F-4C43-A6B4-1392CF4A68B6}" dt="2025-03-28T12:50:50.717" v="601" actId="478"/>
          <ac:spMkLst>
            <pc:docMk/>
            <pc:sldMk cId="1700049366" sldId="284"/>
            <ac:spMk id="2" creationId="{FAC450EE-29A2-487A-980B-7231AD493F1A}"/>
          </ac:spMkLst>
        </pc:spChg>
        <pc:spChg chg="mod">
          <ac:chgData name="Hafil A" userId="7b99caf8e782a508" providerId="LiveId" clId="{F7D993EF-864F-4C43-A6B4-1392CF4A68B6}" dt="2025-03-28T12:51:28.311" v="618"/>
          <ac:spMkLst>
            <pc:docMk/>
            <pc:sldMk cId="1700049366" sldId="284"/>
            <ac:spMk id="6" creationId="{7C0016D2-02BF-63B6-4AF9-D25CAEE6273E}"/>
          </ac:spMkLst>
        </pc:spChg>
        <pc:spChg chg="del">
          <ac:chgData name="Hafil A" userId="7b99caf8e782a508" providerId="LiveId" clId="{F7D993EF-864F-4C43-A6B4-1392CF4A68B6}" dt="2025-03-28T12:50:48.087" v="600" actId="478"/>
          <ac:spMkLst>
            <pc:docMk/>
            <pc:sldMk cId="1700049366" sldId="284"/>
            <ac:spMk id="8" creationId="{67ADC0EE-A060-4B4D-9E8C-8CF77F04AFED}"/>
          </ac:spMkLst>
        </pc:spChg>
        <pc:spChg chg="del">
          <ac:chgData name="Hafil A" userId="7b99caf8e782a508" providerId="LiveId" clId="{F7D993EF-864F-4C43-A6B4-1392CF4A68B6}" dt="2025-03-28T12:50:52.957" v="602" actId="478"/>
          <ac:spMkLst>
            <pc:docMk/>
            <pc:sldMk cId="1700049366" sldId="284"/>
            <ac:spMk id="9" creationId="{354E2E4D-8144-4B1D-B3CC-9526B1392B14}"/>
          </ac:spMkLst>
        </pc:spChg>
        <pc:picChg chg="add del mod">
          <ac:chgData name="Hafil A" userId="7b99caf8e782a508" providerId="LiveId" clId="{F7D993EF-864F-4C43-A6B4-1392CF4A68B6}" dt="2025-03-28T12:51:50.134" v="621" actId="1076"/>
          <ac:picMkLst>
            <pc:docMk/>
            <pc:sldMk cId="1700049366" sldId="284"/>
            <ac:picMk id="7" creationId="{70871302-2F6F-4744-8F1B-FAF659781C93}"/>
          </ac:picMkLst>
        </pc:picChg>
      </pc:sldChg>
      <pc:sldChg chg="modSp">
        <pc:chgData name="Hafil A" userId="7b99caf8e782a508" providerId="LiveId" clId="{F7D993EF-864F-4C43-A6B4-1392CF4A68B6}" dt="2025-03-28T12:13:31.832" v="61" actId="14826"/>
        <pc:sldMkLst>
          <pc:docMk/>
          <pc:sldMk cId="1038680657" sldId="285"/>
        </pc:sldMkLst>
        <pc:picChg chg="mod">
          <ac:chgData name="Hafil A" userId="7b99caf8e782a508" providerId="LiveId" clId="{F7D993EF-864F-4C43-A6B4-1392CF4A68B6}" dt="2025-03-28T12:13:31.832" v="61" actId="14826"/>
          <ac:picMkLst>
            <pc:docMk/>
            <pc:sldMk cId="1038680657" sldId="285"/>
            <ac:picMk id="6" creationId="{F7A6222C-BD7B-FBAC-392B-CC3F19802A05}"/>
          </ac:picMkLst>
        </pc:picChg>
      </pc:sldChg>
      <pc:sldChg chg="addSp delSp modSp new mod">
        <pc:chgData name="Hafil A" userId="7b99caf8e782a508" providerId="LiveId" clId="{F7D993EF-864F-4C43-A6B4-1392CF4A68B6}" dt="2025-03-28T12:21:00.954" v="151" actId="14100"/>
        <pc:sldMkLst>
          <pc:docMk/>
          <pc:sldMk cId="1808757419" sldId="293"/>
        </pc:sldMkLst>
        <pc:spChg chg="del">
          <ac:chgData name="Hafil A" userId="7b99caf8e782a508" providerId="LiveId" clId="{F7D993EF-864F-4C43-A6B4-1392CF4A68B6}" dt="2025-03-28T12:20:33.437" v="143" actId="478"/>
          <ac:spMkLst>
            <pc:docMk/>
            <pc:sldMk cId="1808757419" sldId="293"/>
            <ac:spMk id="2" creationId="{CB7DCE36-B2A6-4638-94AB-8A502F2564DE}"/>
          </ac:spMkLst>
        </pc:spChg>
        <pc:spChg chg="del">
          <ac:chgData name="Hafil A" userId="7b99caf8e782a508" providerId="LiveId" clId="{F7D993EF-864F-4C43-A6B4-1392CF4A68B6}" dt="2025-03-28T12:20:29.435" v="142" actId="478"/>
          <ac:spMkLst>
            <pc:docMk/>
            <pc:sldMk cId="1808757419" sldId="293"/>
            <ac:spMk id="3" creationId="{F9CE0FC5-7113-4A69-9581-D8564A7DC042}"/>
          </ac:spMkLst>
        </pc:spChg>
        <pc:picChg chg="add mod modCrop">
          <ac:chgData name="Hafil A" userId="7b99caf8e782a508" providerId="LiveId" clId="{F7D993EF-864F-4C43-A6B4-1392CF4A68B6}" dt="2025-03-28T12:21:00.954" v="151" actId="14100"/>
          <ac:picMkLst>
            <pc:docMk/>
            <pc:sldMk cId="1808757419" sldId="293"/>
            <ac:picMk id="5" creationId="{69B2BB97-7AA1-4BA1-B7D5-14516E3995A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28700" y="3188970"/>
            <a:ext cx="116586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057400" y="5760720"/>
            <a:ext cx="960120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MT"/>
                <a:cs typeface="Arial MT"/>
              </a:defRPr>
            </a:lvl1pPr>
          </a:lstStyle>
          <a:p>
            <a:endParaRPr/>
          </a:p>
        </p:txBody>
      </p:sp>
      <p:sp>
        <p:nvSpPr>
          <p:cNvPr id="3" name="Holder 3"/>
          <p:cNvSpPr>
            <a:spLocks noGrp="1"/>
          </p:cNvSpPr>
          <p:nvPr>
            <p:ph sz="half" idx="2"/>
          </p:nvPr>
        </p:nvSpPr>
        <p:spPr>
          <a:xfrm>
            <a:off x="685800" y="2366010"/>
            <a:ext cx="596646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063740" y="2366010"/>
            <a:ext cx="5966460"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547432" y="2361945"/>
            <a:ext cx="11116151" cy="430887"/>
          </a:xfrm>
          <a:prstGeom prst="rect">
            <a:avLst/>
          </a:prstGeom>
        </p:spPr>
        <p:txBody>
          <a:bodyPr wrap="square" lIns="0" tIns="0" rIns="0" bIns="0">
            <a:spAutoFit/>
          </a:bodyPr>
          <a:lstStyle>
            <a:lvl1pPr>
              <a:defRPr sz="2800" b="0" i="0">
                <a:solidFill>
                  <a:schemeClr val="tx1"/>
                </a:solidFill>
                <a:latin typeface="Arial MT"/>
                <a:cs typeface="Arial MT"/>
              </a:defRPr>
            </a:lvl1pPr>
          </a:lstStyle>
          <a:p>
            <a:endParaRPr/>
          </a:p>
        </p:txBody>
      </p:sp>
      <p:sp>
        <p:nvSpPr>
          <p:cNvPr id="3" name="Holder 3"/>
          <p:cNvSpPr>
            <a:spLocks noGrp="1"/>
          </p:cNvSpPr>
          <p:nvPr>
            <p:ph type="body" idx="1"/>
          </p:nvPr>
        </p:nvSpPr>
        <p:spPr>
          <a:xfrm>
            <a:off x="1547432" y="2361945"/>
            <a:ext cx="11116151" cy="430887"/>
          </a:xfrm>
          <a:prstGeom prst="rect">
            <a:avLst/>
          </a:prstGeom>
        </p:spPr>
        <p:txBody>
          <a:bodyPr wrap="square" lIns="0" tIns="0" rIns="0" bIns="0">
            <a:spAutoFit/>
          </a:bodyPr>
          <a:lstStyle>
            <a:lvl1pPr>
              <a:defRPr sz="28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4663440" y="9566910"/>
            <a:ext cx="438912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85800" y="9566910"/>
            <a:ext cx="315468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6" name="Holder 6"/>
          <p:cNvSpPr>
            <a:spLocks noGrp="1"/>
          </p:cNvSpPr>
          <p:nvPr>
            <p:ph type="sldNum" sz="quarter" idx="7"/>
          </p:nvPr>
        </p:nvSpPr>
        <p:spPr>
          <a:xfrm>
            <a:off x="9875521" y="9566910"/>
            <a:ext cx="315468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0803" y="733578"/>
            <a:ext cx="10074384" cy="567463"/>
          </a:xfrm>
          <a:prstGeom prst="rect">
            <a:avLst/>
          </a:prstGeom>
        </p:spPr>
        <p:txBody>
          <a:bodyPr vert="horz" wrap="square" lIns="0" tIns="13335" rIns="0" bIns="0" rtlCol="0">
            <a:spAutoFit/>
          </a:bodyPr>
          <a:lstStyle/>
          <a:p>
            <a:pPr marL="12700">
              <a:spcBef>
                <a:spcPts val="105"/>
              </a:spcBef>
            </a:pPr>
            <a:r>
              <a:rPr lang="en-IN" sz="3600" b="1" dirty="0">
                <a:latin typeface="Times New Roman"/>
                <a:cs typeface="Times New Roman"/>
              </a:rPr>
              <a:t>SRI KRISHNA ARTS AND SCIENCE COLLEGE</a:t>
            </a:r>
            <a:endParaRPr sz="3600" b="1" dirty="0">
              <a:latin typeface="Times New Roman"/>
              <a:cs typeface="Times New Roman"/>
            </a:endParaRPr>
          </a:p>
        </p:txBody>
      </p:sp>
      <p:sp>
        <p:nvSpPr>
          <p:cNvPr id="3" name="object 3"/>
          <p:cNvSpPr txBox="1"/>
          <p:nvPr/>
        </p:nvSpPr>
        <p:spPr>
          <a:xfrm>
            <a:off x="4516432" y="1468449"/>
            <a:ext cx="4683125" cy="412934"/>
          </a:xfrm>
          <a:prstGeom prst="rect">
            <a:avLst/>
          </a:prstGeom>
        </p:spPr>
        <p:txBody>
          <a:bodyPr vert="horz" wrap="square" lIns="0" tIns="12700" rIns="0" bIns="0" rtlCol="0">
            <a:spAutoFit/>
          </a:bodyPr>
          <a:lstStyle/>
          <a:p>
            <a:pPr marL="12700">
              <a:spcBef>
                <a:spcPts val="100"/>
              </a:spcBef>
            </a:pPr>
            <a:r>
              <a:rPr lang="en-IN" sz="2600" dirty="0" err="1">
                <a:latin typeface="Times New Roman"/>
                <a:cs typeface="Times New Roman"/>
              </a:rPr>
              <a:t>Kuniamuthur</a:t>
            </a:r>
            <a:r>
              <a:rPr lang="en-IN" sz="2600" dirty="0">
                <a:latin typeface="Times New Roman"/>
                <a:cs typeface="Times New Roman"/>
              </a:rPr>
              <a:t>,</a:t>
            </a:r>
            <a:r>
              <a:rPr sz="2600" spc="-114" dirty="0">
                <a:latin typeface="Times New Roman"/>
                <a:cs typeface="Times New Roman"/>
              </a:rPr>
              <a:t> </a:t>
            </a:r>
            <a:r>
              <a:rPr lang="en-IN" sz="2600" spc="-5" dirty="0">
                <a:latin typeface="Times New Roman"/>
                <a:cs typeface="Times New Roman"/>
              </a:rPr>
              <a:t>Coimbatore</a:t>
            </a:r>
            <a:r>
              <a:rPr sz="2600" spc="-10" dirty="0">
                <a:latin typeface="Times New Roman"/>
                <a:cs typeface="Times New Roman"/>
              </a:rPr>
              <a:t> </a:t>
            </a:r>
            <a:r>
              <a:rPr lang="en-IN" sz="2600" spc="-5" dirty="0">
                <a:latin typeface="Times New Roman"/>
                <a:cs typeface="Times New Roman"/>
              </a:rPr>
              <a:t>641-008</a:t>
            </a:r>
            <a:endParaRPr sz="2600" dirty="0">
              <a:latin typeface="Times New Roman"/>
              <a:cs typeface="Times New Roman"/>
            </a:endParaRPr>
          </a:p>
        </p:txBody>
      </p:sp>
      <p:sp>
        <p:nvSpPr>
          <p:cNvPr id="4" name="object 4"/>
          <p:cNvSpPr txBox="1"/>
          <p:nvPr/>
        </p:nvSpPr>
        <p:spPr>
          <a:xfrm>
            <a:off x="932495" y="4101695"/>
            <a:ext cx="11851005" cy="1570302"/>
          </a:xfrm>
          <a:prstGeom prst="rect">
            <a:avLst/>
          </a:prstGeom>
        </p:spPr>
        <p:txBody>
          <a:bodyPr vert="horz" wrap="square" lIns="0" tIns="13335" rIns="0" bIns="0" rtlCol="0">
            <a:spAutoFit/>
          </a:bodyPr>
          <a:lstStyle/>
          <a:p>
            <a:pPr marL="12700" algn="ctr">
              <a:spcBef>
                <a:spcPts val="105"/>
              </a:spcBef>
              <a:tabLst>
                <a:tab pos="8989060" algn="l"/>
              </a:tabLst>
            </a:pPr>
            <a:r>
              <a:rPr lang="en-IN" sz="3200" b="1" spc="-140" dirty="0">
                <a:latin typeface="Times New Roman"/>
                <a:cs typeface="Times New Roman"/>
              </a:rPr>
              <a:t>DEPARTMENT OF COMPUTER TECHNOLOGY </a:t>
            </a:r>
            <a:r>
              <a:rPr sz="3200" b="1" spc="-140" dirty="0">
                <a:latin typeface="Times New Roman"/>
                <a:cs typeface="Times New Roman"/>
              </a:rPr>
              <a:t>&amp;</a:t>
            </a:r>
            <a:r>
              <a:rPr sz="3200" b="1" dirty="0">
                <a:latin typeface="Times New Roman"/>
                <a:cs typeface="Times New Roman"/>
              </a:rPr>
              <a:t>	</a:t>
            </a:r>
            <a:r>
              <a:rPr lang="en-IN" sz="3200" b="1" spc="-120" dirty="0">
                <a:latin typeface="Times New Roman"/>
                <a:cs typeface="Times New Roman"/>
              </a:rPr>
              <a:t>DATA SCIENCE</a:t>
            </a:r>
            <a:endParaRPr lang="en-IN" sz="3200" b="1" spc="-110" dirty="0">
              <a:latin typeface="Times New Roman"/>
              <a:cs typeface="Times New Roman"/>
            </a:endParaRPr>
          </a:p>
          <a:p>
            <a:pPr marL="12700" algn="ctr">
              <a:spcBef>
                <a:spcPts val="105"/>
              </a:spcBef>
              <a:tabLst>
                <a:tab pos="8989060" algn="l"/>
              </a:tabLst>
            </a:pPr>
            <a:endParaRPr lang="en-IN" sz="3150" dirty="0">
              <a:latin typeface="Times New Roman"/>
              <a:cs typeface="Times New Roman"/>
            </a:endParaRPr>
          </a:p>
          <a:p>
            <a:pPr marL="12700" algn="ctr">
              <a:spcBef>
                <a:spcPts val="105"/>
              </a:spcBef>
              <a:tabLst>
                <a:tab pos="8989060" algn="l"/>
              </a:tabLst>
            </a:pPr>
            <a:r>
              <a:rPr lang="en-IN" sz="3600" b="1" spc="-5" dirty="0">
                <a:latin typeface="Times New Roman"/>
                <a:cs typeface="Times New Roman"/>
              </a:rPr>
              <a:t>FINAL YEAR PROJECT</a:t>
            </a:r>
            <a:endParaRPr sz="3600" dirty="0">
              <a:latin typeface="Times New Roman"/>
              <a:cs typeface="Times New Roman"/>
            </a:endParaRPr>
          </a:p>
        </p:txBody>
      </p:sp>
      <p:sp>
        <p:nvSpPr>
          <p:cNvPr id="5" name="object 5"/>
          <p:cNvSpPr txBox="1"/>
          <p:nvPr/>
        </p:nvSpPr>
        <p:spPr>
          <a:xfrm>
            <a:off x="475790" y="7571577"/>
            <a:ext cx="5824982" cy="1374415"/>
          </a:xfrm>
          <a:prstGeom prst="rect">
            <a:avLst/>
          </a:prstGeom>
        </p:spPr>
        <p:txBody>
          <a:bodyPr vert="horz" wrap="square" lIns="0" tIns="12700" rIns="0" bIns="0" rtlCol="0">
            <a:spAutoFit/>
          </a:bodyPr>
          <a:lstStyle/>
          <a:p>
            <a:pPr marL="12700">
              <a:spcBef>
                <a:spcPts val="100"/>
              </a:spcBef>
            </a:pPr>
            <a:r>
              <a:rPr sz="2400" b="1" spc="-30" dirty="0">
                <a:latin typeface="Times New Roman"/>
                <a:cs typeface="Times New Roman"/>
              </a:rPr>
              <a:t>NAME</a:t>
            </a:r>
            <a:r>
              <a:rPr sz="2400" b="1" spc="-80" dirty="0">
                <a:latin typeface="Times New Roman"/>
                <a:cs typeface="Times New Roman"/>
              </a:rPr>
              <a:t> </a:t>
            </a:r>
            <a:r>
              <a:rPr sz="2400" b="1" dirty="0">
                <a:latin typeface="Times New Roman"/>
                <a:cs typeface="Times New Roman"/>
              </a:rPr>
              <a:t>:</a:t>
            </a:r>
            <a:r>
              <a:rPr lang="en-IN" sz="2400" b="1" spc="-100" dirty="0">
                <a:latin typeface="Times New Roman"/>
                <a:cs typeface="Times New Roman"/>
              </a:rPr>
              <a:t> HAFIL  A</a:t>
            </a:r>
            <a:endParaRPr sz="2400" b="1" dirty="0">
              <a:latin typeface="Times New Roman"/>
              <a:cs typeface="Times New Roman"/>
            </a:endParaRPr>
          </a:p>
          <a:p>
            <a:pPr marL="12700" marR="5080">
              <a:lnSpc>
                <a:spcPts val="4100"/>
              </a:lnSpc>
              <a:tabLst>
                <a:tab pos="1407160" algn="l"/>
              </a:tabLst>
            </a:pPr>
            <a:r>
              <a:rPr sz="2400" b="1" spc="-5" dirty="0">
                <a:latin typeface="Times New Roman"/>
                <a:cs typeface="Times New Roman"/>
              </a:rPr>
              <a:t>DEPT</a:t>
            </a:r>
            <a:r>
              <a:rPr sz="2400" b="1" spc="-190" dirty="0">
                <a:latin typeface="Times New Roman"/>
                <a:cs typeface="Times New Roman"/>
              </a:rPr>
              <a:t> </a:t>
            </a:r>
            <a:r>
              <a:rPr sz="2400" b="1" dirty="0">
                <a:latin typeface="Times New Roman"/>
                <a:cs typeface="Times New Roman"/>
              </a:rPr>
              <a:t>:</a:t>
            </a:r>
            <a:r>
              <a:rPr lang="en-IN" sz="2400" b="1" dirty="0">
                <a:latin typeface="Times New Roman"/>
                <a:cs typeface="Times New Roman"/>
              </a:rPr>
              <a:t> B</a:t>
            </a:r>
            <a:r>
              <a:rPr sz="2400" b="1" spc="-5" dirty="0">
                <a:latin typeface="Times New Roman"/>
                <a:cs typeface="Times New Roman"/>
              </a:rPr>
              <a:t>.S</a:t>
            </a:r>
            <a:r>
              <a:rPr lang="en-IN" sz="2400" b="1" spc="-5" dirty="0">
                <a:latin typeface="Times New Roman"/>
                <a:cs typeface="Times New Roman"/>
              </a:rPr>
              <a:t>c.</a:t>
            </a:r>
            <a:r>
              <a:rPr sz="2400" b="1" spc="-105" dirty="0">
                <a:latin typeface="Times New Roman"/>
                <a:cs typeface="Times New Roman"/>
              </a:rPr>
              <a:t> </a:t>
            </a:r>
            <a:r>
              <a:rPr sz="2400" b="1" spc="-10" dirty="0">
                <a:latin typeface="Times New Roman"/>
                <a:cs typeface="Times New Roman"/>
              </a:rPr>
              <a:t>COMPUTER</a:t>
            </a:r>
            <a:r>
              <a:rPr sz="2400" b="1" spc="-170" dirty="0">
                <a:latin typeface="Times New Roman"/>
                <a:cs typeface="Times New Roman"/>
              </a:rPr>
              <a:t> </a:t>
            </a:r>
            <a:r>
              <a:rPr sz="2400" b="1" spc="-5" dirty="0">
                <a:latin typeface="Times New Roman"/>
                <a:cs typeface="Times New Roman"/>
              </a:rPr>
              <a:t>TECHNOLOGY </a:t>
            </a:r>
            <a:endParaRPr lang="en-IN" sz="2400" b="1" spc="-5" dirty="0">
              <a:latin typeface="Times New Roman"/>
              <a:cs typeface="Times New Roman"/>
            </a:endParaRPr>
          </a:p>
          <a:p>
            <a:pPr marL="12700" marR="5080">
              <a:lnSpc>
                <a:spcPts val="4100"/>
              </a:lnSpc>
              <a:tabLst>
                <a:tab pos="1407160" algn="l"/>
              </a:tabLst>
            </a:pPr>
            <a:r>
              <a:rPr sz="2400" b="1" spc="-785" dirty="0">
                <a:latin typeface="Times New Roman"/>
                <a:cs typeface="Times New Roman"/>
              </a:rPr>
              <a:t> </a:t>
            </a:r>
            <a:r>
              <a:rPr sz="2400" b="1" spc="-5" dirty="0">
                <a:latin typeface="Times New Roman"/>
                <a:cs typeface="Times New Roman"/>
              </a:rPr>
              <a:t>REG</a:t>
            </a:r>
            <a:r>
              <a:rPr sz="2400" b="1" spc="-25" dirty="0">
                <a:latin typeface="Times New Roman"/>
                <a:cs typeface="Times New Roman"/>
              </a:rPr>
              <a:t> </a:t>
            </a:r>
            <a:r>
              <a:rPr sz="2400" b="1" dirty="0">
                <a:latin typeface="Times New Roman"/>
                <a:cs typeface="Times New Roman"/>
              </a:rPr>
              <a:t>NO</a:t>
            </a:r>
            <a:r>
              <a:rPr sz="2400" b="1" spc="-20" dirty="0">
                <a:latin typeface="Times New Roman"/>
                <a:cs typeface="Times New Roman"/>
              </a:rPr>
              <a:t> </a:t>
            </a:r>
            <a:r>
              <a:rPr sz="2400" b="1" dirty="0">
                <a:latin typeface="Times New Roman"/>
                <a:cs typeface="Times New Roman"/>
              </a:rPr>
              <a:t>:</a:t>
            </a:r>
            <a:r>
              <a:rPr sz="2400" b="1" spc="-15" dirty="0">
                <a:latin typeface="Times New Roman"/>
                <a:cs typeface="Times New Roman"/>
              </a:rPr>
              <a:t> </a:t>
            </a:r>
            <a:r>
              <a:rPr sz="2400" b="1" spc="-5" dirty="0">
                <a:latin typeface="Times New Roman"/>
                <a:cs typeface="Times New Roman"/>
              </a:rPr>
              <a:t>22BCT0</a:t>
            </a:r>
            <a:r>
              <a:rPr lang="en-IN" sz="2400" b="1" spc="-5" dirty="0">
                <a:latin typeface="Times New Roman"/>
                <a:cs typeface="Times New Roman"/>
              </a:rPr>
              <a:t>17</a:t>
            </a:r>
            <a:endParaRPr sz="2400" b="1" dirty="0">
              <a:latin typeface="Times New Roman"/>
              <a:cs typeface="Times New Roman"/>
            </a:endParaRPr>
          </a:p>
        </p:txBody>
      </p:sp>
      <p:sp>
        <p:nvSpPr>
          <p:cNvPr id="6" name="object 6"/>
          <p:cNvSpPr txBox="1"/>
          <p:nvPr/>
        </p:nvSpPr>
        <p:spPr>
          <a:xfrm>
            <a:off x="8686800" y="7699327"/>
            <a:ext cx="4553410" cy="782971"/>
          </a:xfrm>
          <a:prstGeom prst="rect">
            <a:avLst/>
          </a:prstGeom>
        </p:spPr>
        <p:txBody>
          <a:bodyPr vert="horz" wrap="square" lIns="0" tIns="12700" rIns="0" bIns="0" rtlCol="0">
            <a:spAutoFit/>
          </a:bodyPr>
          <a:lstStyle/>
          <a:p>
            <a:pPr marL="12700" marR="5080">
              <a:lnSpc>
                <a:spcPct val="105900"/>
              </a:lnSpc>
              <a:spcBef>
                <a:spcPts val="100"/>
              </a:spcBef>
            </a:pPr>
            <a:r>
              <a:rPr sz="2400" b="1" dirty="0">
                <a:latin typeface="Times New Roman"/>
                <a:cs typeface="Times New Roman"/>
              </a:rPr>
              <a:t>GUIDE NAME</a:t>
            </a:r>
            <a:r>
              <a:rPr lang="en-IN" sz="2400" b="1" dirty="0">
                <a:latin typeface="Times New Roman"/>
                <a:cs typeface="Times New Roman"/>
              </a:rPr>
              <a:t>:</a:t>
            </a:r>
          </a:p>
          <a:p>
            <a:pPr marL="12700" marR="5080">
              <a:lnSpc>
                <a:spcPct val="105900"/>
              </a:lnSpc>
              <a:spcBef>
                <a:spcPts val="100"/>
              </a:spcBef>
            </a:pPr>
            <a:r>
              <a:rPr sz="2400" b="1" spc="-30" dirty="0">
                <a:latin typeface="Times New Roman"/>
                <a:cs typeface="Times New Roman"/>
              </a:rPr>
              <a:t>M</a:t>
            </a:r>
            <a:r>
              <a:rPr lang="en-IN" sz="2400" b="1" spc="-25" dirty="0">
                <a:latin typeface="Times New Roman"/>
                <a:cs typeface="Times New Roman"/>
              </a:rPr>
              <a:t>s. S. </a:t>
            </a:r>
            <a:r>
              <a:rPr lang="en-IN" sz="2400" b="1" spc="-25" dirty="0" err="1">
                <a:latin typeface="Times New Roman"/>
                <a:cs typeface="Times New Roman"/>
              </a:rPr>
              <a:t>Srisowmiya</a:t>
            </a:r>
            <a:r>
              <a:rPr lang="en-IN" sz="2400" b="1" spc="-25" dirty="0">
                <a:latin typeface="Times New Roman"/>
                <a:cs typeface="Times New Roman"/>
              </a:rPr>
              <a:t>, M.Sc.,</a:t>
            </a:r>
            <a:endParaRPr sz="2400" b="1" dirty="0">
              <a:latin typeface="Times New Roman"/>
              <a:cs typeface="Times New Roman"/>
            </a:endParaRPr>
          </a:p>
        </p:txBody>
      </p:sp>
      <p:pic>
        <p:nvPicPr>
          <p:cNvPr id="7" name="object 7"/>
          <p:cNvPicPr/>
          <p:nvPr/>
        </p:nvPicPr>
        <p:blipFill>
          <a:blip r:embed="rId2" cstate="print"/>
          <a:stretch>
            <a:fillRect/>
          </a:stretch>
        </p:blipFill>
        <p:spPr>
          <a:xfrm>
            <a:off x="244180" y="157125"/>
            <a:ext cx="1371600" cy="1319276"/>
          </a:xfrm>
          <a:prstGeom prst="rect">
            <a:avLst/>
          </a:prstGeom>
        </p:spPr>
      </p:pic>
      <p:pic>
        <p:nvPicPr>
          <p:cNvPr id="8" name="object 8"/>
          <p:cNvPicPr/>
          <p:nvPr/>
        </p:nvPicPr>
        <p:blipFill>
          <a:blip r:embed="rId3" cstate="print"/>
          <a:stretch>
            <a:fillRect/>
          </a:stretch>
        </p:blipFill>
        <p:spPr>
          <a:xfrm>
            <a:off x="12221211" y="363603"/>
            <a:ext cx="1313180" cy="1319276"/>
          </a:xfrm>
          <a:prstGeom prst="rect">
            <a:avLst/>
          </a:prstGeom>
        </p:spPr>
      </p:pic>
      <p:pic>
        <p:nvPicPr>
          <p:cNvPr id="9" name="object 9"/>
          <p:cNvPicPr/>
          <p:nvPr/>
        </p:nvPicPr>
        <p:blipFill>
          <a:blip r:embed="rId4" cstate="print"/>
          <a:stretch>
            <a:fillRect/>
          </a:stretch>
        </p:blipFill>
        <p:spPr>
          <a:xfrm>
            <a:off x="6087741" y="2226077"/>
            <a:ext cx="1540509" cy="15435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A20FE9-AC61-4C26-CB0E-C2778691540F}"/>
              </a:ext>
            </a:extLst>
          </p:cNvPr>
          <p:cNvSpPr txBox="1"/>
          <p:nvPr/>
        </p:nvSpPr>
        <p:spPr>
          <a:xfrm>
            <a:off x="762000" y="1125656"/>
            <a:ext cx="12115800" cy="5036763"/>
          </a:xfrm>
          <a:prstGeom prst="rect">
            <a:avLst/>
          </a:prstGeom>
          <a:noFill/>
        </p:spPr>
        <p:txBody>
          <a:bodyPr wrap="square">
            <a:spAutoFit/>
          </a:bodyPr>
          <a:lstStyle/>
          <a:p>
            <a:pPr>
              <a:lnSpc>
                <a:spcPct val="150000"/>
              </a:lnSpc>
              <a:spcBef>
                <a:spcPts val="395"/>
              </a:spcBef>
            </a:pPr>
            <a:r>
              <a:rPr lang="en-US" sz="2200" b="1" dirty="0">
                <a:effectLst/>
                <a:latin typeface="Times New Roman" panose="02020603050405020304" pitchFamily="18" charset="0"/>
                <a:ea typeface="Times New Roman" panose="02020603050405020304" pitchFamily="18" charset="0"/>
              </a:rPr>
              <a:t>This system consists of several key modules designed to efficiently classify images using CNN. Below are the main modules:</a:t>
            </a:r>
          </a:p>
          <a:p>
            <a:pPr>
              <a:spcBef>
                <a:spcPts val="395"/>
              </a:spcBef>
            </a:pPr>
            <a:endParaRPr lang="en-US" sz="2200" b="1" dirty="0">
              <a:effectLst/>
              <a:latin typeface="Times New Roman" panose="02020603050405020304" pitchFamily="18" charset="0"/>
              <a:ea typeface="Times New Roman" panose="02020603050405020304" pitchFamily="18" charset="0"/>
            </a:endParaRPr>
          </a:p>
          <a:p>
            <a:pPr lvl="3">
              <a:lnSpc>
                <a:spcPct val="200000"/>
              </a:lnSpc>
              <a:spcBef>
                <a:spcPts val="395"/>
              </a:spcBef>
            </a:pPr>
            <a:r>
              <a:rPr lang="en-US" sz="2200" b="1" dirty="0">
                <a:effectLst/>
                <a:latin typeface="Times New Roman" panose="02020603050405020304" pitchFamily="18" charset="0"/>
                <a:ea typeface="Times New Roman" panose="02020603050405020304" pitchFamily="18" charset="0"/>
              </a:rPr>
              <a:t>•	Image Pre-processing Module</a:t>
            </a:r>
          </a:p>
          <a:p>
            <a:pPr lvl="3">
              <a:lnSpc>
                <a:spcPct val="200000"/>
              </a:lnSpc>
              <a:spcBef>
                <a:spcPts val="395"/>
              </a:spcBef>
            </a:pPr>
            <a:r>
              <a:rPr lang="en-US" sz="2200" b="1" dirty="0">
                <a:effectLst/>
                <a:latin typeface="Times New Roman" panose="02020603050405020304" pitchFamily="18" charset="0"/>
                <a:ea typeface="Times New Roman" panose="02020603050405020304" pitchFamily="18" charset="0"/>
              </a:rPr>
              <a:t>•	CNN Model Training &amp; Evaluation Module</a:t>
            </a:r>
          </a:p>
          <a:p>
            <a:pPr lvl="3">
              <a:lnSpc>
                <a:spcPct val="200000"/>
              </a:lnSpc>
              <a:spcBef>
                <a:spcPts val="395"/>
              </a:spcBef>
            </a:pPr>
            <a:r>
              <a:rPr lang="en-US" sz="2200" b="1" dirty="0">
                <a:effectLst/>
                <a:latin typeface="Times New Roman" panose="02020603050405020304" pitchFamily="18" charset="0"/>
                <a:ea typeface="Times New Roman" panose="02020603050405020304" pitchFamily="18" charset="0"/>
              </a:rPr>
              <a:t>•	Prediction &amp; Classification Module</a:t>
            </a:r>
          </a:p>
          <a:p>
            <a:pPr lvl="3">
              <a:lnSpc>
                <a:spcPct val="200000"/>
              </a:lnSpc>
              <a:spcBef>
                <a:spcPts val="395"/>
              </a:spcBef>
            </a:pPr>
            <a:r>
              <a:rPr lang="en-US" sz="2200" b="1" dirty="0">
                <a:effectLst/>
                <a:latin typeface="Times New Roman" panose="02020603050405020304" pitchFamily="18" charset="0"/>
                <a:ea typeface="Times New Roman" panose="02020603050405020304" pitchFamily="18" charset="0"/>
              </a:rPr>
              <a:t>•	Grad-CAM Visualization Module</a:t>
            </a:r>
          </a:p>
          <a:p>
            <a:pPr lvl="3">
              <a:lnSpc>
                <a:spcPct val="200000"/>
              </a:lnSpc>
              <a:spcBef>
                <a:spcPts val="395"/>
              </a:spcBef>
            </a:pPr>
            <a:r>
              <a:rPr lang="en-US" sz="2200" b="1" dirty="0">
                <a:effectLst/>
                <a:latin typeface="Times New Roman" panose="02020603050405020304" pitchFamily="18" charset="0"/>
                <a:ea typeface="Times New Roman" panose="02020603050405020304" pitchFamily="18" charset="0"/>
              </a:rPr>
              <a:t>•      Web Interface Module (Flask)</a:t>
            </a:r>
          </a:p>
        </p:txBody>
      </p:sp>
      <p:sp>
        <p:nvSpPr>
          <p:cNvPr id="5" name="TextBox 4">
            <a:extLst>
              <a:ext uri="{FF2B5EF4-FFF2-40B4-BE49-F238E27FC236}">
                <a16:creationId xmlns:a16="http://schemas.microsoft.com/office/drawing/2014/main" id="{10C4F3A4-075D-BD55-7B4A-A783389DD7CB}"/>
              </a:ext>
            </a:extLst>
          </p:cNvPr>
          <p:cNvSpPr txBox="1"/>
          <p:nvPr/>
        </p:nvSpPr>
        <p:spPr>
          <a:xfrm>
            <a:off x="4381500" y="571500"/>
            <a:ext cx="49530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MODULE DESCRIPTION</a:t>
            </a:r>
          </a:p>
        </p:txBody>
      </p:sp>
    </p:spTree>
    <p:extLst>
      <p:ext uri="{BB962C8B-B14F-4D97-AF65-F5344CB8AC3E}">
        <p14:creationId xmlns:p14="http://schemas.microsoft.com/office/powerpoint/2010/main" val="373733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56A64-EBC4-A618-9ACB-75A0CBF20D64}"/>
              </a:ext>
            </a:extLst>
          </p:cNvPr>
          <p:cNvSpPr>
            <a:spLocks noGrp="1"/>
          </p:cNvSpPr>
          <p:nvPr>
            <p:ph type="title"/>
          </p:nvPr>
        </p:nvSpPr>
        <p:spPr>
          <a:xfrm>
            <a:off x="723898" y="1661875"/>
            <a:ext cx="12268200" cy="8863965"/>
          </a:xfrm>
        </p:spPr>
        <p:txBody>
          <a:bodyPr/>
          <a:lstStyle/>
          <a:p>
            <a:pPr marL="342900" algn="l">
              <a:spcBef>
                <a:spcPts val="320"/>
              </a:spcBef>
              <a:spcAft>
                <a:spcPts val="0"/>
              </a:spcAft>
            </a:pPr>
            <a:r>
              <a:rPr lang="en-US" sz="2400" b="1" dirty="0">
                <a:effectLst/>
                <a:latin typeface="Times New Roman" panose="02020603050405020304" pitchFamily="18" charset="0"/>
                <a:ea typeface="Times New Roman" panose="02020603050405020304" pitchFamily="18" charset="0"/>
              </a:rPr>
              <a:t>Image Preprocessing Module</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		The image pre-processing module prepares input images for training and classification. The system applies several pre-processing techniques:</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              •	Resizing: Converts all images to 32x32 pixels for CNN compatibility.</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              •	Normalization: Scales pixel values to the range [0,1].</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              •	Data Augmentation: Uses transformations like flipping, rotation, and cropping to enhance model generalization.</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              •	Splitting Data: Divides dataset into training (80%) and testing (20%) sets.</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These pre-processing steps improve model accuracy and robustness.</a:t>
            </a:r>
            <a:br>
              <a:rPr lang="en-US" sz="2400" dirty="0">
                <a:effectLst/>
                <a:latin typeface="Times New Roman" panose="02020603050405020304" pitchFamily="18" charset="0"/>
                <a:ea typeface="Times New Roman" panose="02020603050405020304" pitchFamily="18" charset="0"/>
              </a:rPr>
            </a:br>
            <a:br>
              <a:rPr lang="en-US" sz="2400" dirty="0">
                <a:latin typeface="Times New Roman" panose="02020603050405020304" pitchFamily="18" charset="0"/>
                <a:ea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rPr>
              <a:t>CNN Model Training &amp; Evaluation Module</a:t>
            </a:r>
            <a:br>
              <a:rPr lang="en-US" sz="2400" b="1" dirty="0">
                <a:effectLst/>
                <a:latin typeface="Times New Roman" panose="02020603050405020304" pitchFamily="18" charset="0"/>
                <a:ea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CNN model training module is responsible for developing the deep learning model. It follows these steps:</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	       •	Defines CNN architecture using Conv2D, MaxPooling2D, Flatten, Dense, and Dropout layers.</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	       •	Trains model using the CIFAR-10 dataset with a suitable loss function (categorical cross entropy).</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	       •	Optimizes training using an optimizer like Adam or SGD.</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	       •	Evaluates performance using accuracy, loss graphs, and confusion matrix.</a:t>
            </a:r>
            <a:br>
              <a:rPr lang="en-US" sz="2400" dirty="0">
                <a:effectLst/>
                <a:latin typeface="Times New Roman" panose="02020603050405020304" pitchFamily="18" charset="0"/>
                <a:ea typeface="Times New Roman" panose="02020603050405020304" pitchFamily="18" charset="0"/>
              </a:rPr>
            </a:b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The trained model can be saved and reloaded for future predictions.</a:t>
            </a:r>
            <a:br>
              <a:rPr lang="en-US" sz="2400" dirty="0">
                <a:effectLst/>
                <a:latin typeface="Times New Roman" panose="02020603050405020304" pitchFamily="18" charset="0"/>
                <a:ea typeface="Times New Roman" panose="02020603050405020304" pitchFamily="18" charset="0"/>
              </a:rPr>
            </a:br>
            <a:br>
              <a:rPr lang="en-IN" sz="2400" dirty="0">
                <a:effectLst/>
                <a:latin typeface="Times New Roman" panose="02020603050405020304" pitchFamily="18" charset="0"/>
                <a:ea typeface="Times New Roman" panose="02020603050405020304" pitchFamily="18" charset="0"/>
              </a:rPr>
            </a:br>
            <a:br>
              <a:rPr lang="en-IN" sz="2400" dirty="0">
                <a:effectLst/>
                <a:latin typeface="TimesNewRomanPSMT"/>
              </a:rPr>
            </a:br>
            <a:endParaRPr lang="en-US" sz="2400" dirty="0"/>
          </a:p>
        </p:txBody>
      </p:sp>
      <p:sp>
        <p:nvSpPr>
          <p:cNvPr id="4" name="TextBox 3">
            <a:extLst>
              <a:ext uri="{FF2B5EF4-FFF2-40B4-BE49-F238E27FC236}">
                <a16:creationId xmlns:a16="http://schemas.microsoft.com/office/drawing/2014/main" id="{6522D11E-4A4A-3DBE-CC3A-4AB0ECA99989}"/>
              </a:ext>
            </a:extLst>
          </p:cNvPr>
          <p:cNvSpPr txBox="1"/>
          <p:nvPr/>
        </p:nvSpPr>
        <p:spPr>
          <a:xfrm>
            <a:off x="4386809" y="800100"/>
            <a:ext cx="4942379" cy="861774"/>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MODULE</a:t>
            </a:r>
            <a:r>
              <a:rPr lang="en-IN" sz="1800" b="1" dirty="0">
                <a:latin typeface="Times New Roman" panose="02020603050405020304" pitchFamily="18" charset="0"/>
                <a:cs typeface="Times New Roman" panose="02020603050405020304" pitchFamily="18" charset="0"/>
              </a:rPr>
              <a:t> </a:t>
            </a:r>
            <a:r>
              <a:rPr lang="en-IN" sz="3200" b="1" dirty="0">
                <a:latin typeface="Times New Roman" panose="02020603050405020304" pitchFamily="18" charset="0"/>
                <a:cs typeface="Times New Roman" panose="02020603050405020304" pitchFamily="18" charset="0"/>
              </a:rPr>
              <a:t>DESCRIPTION</a:t>
            </a:r>
          </a:p>
          <a:p>
            <a:endParaRPr lang="en-US" dirty="0"/>
          </a:p>
        </p:txBody>
      </p:sp>
    </p:spTree>
    <p:extLst>
      <p:ext uri="{BB962C8B-B14F-4D97-AF65-F5344CB8AC3E}">
        <p14:creationId xmlns:p14="http://schemas.microsoft.com/office/powerpoint/2010/main" val="289343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DA89-3F34-BF19-C966-BA05275374CD}"/>
              </a:ext>
            </a:extLst>
          </p:cNvPr>
          <p:cNvSpPr>
            <a:spLocks noGrp="1"/>
          </p:cNvSpPr>
          <p:nvPr>
            <p:ph type="title"/>
          </p:nvPr>
        </p:nvSpPr>
        <p:spPr>
          <a:xfrm>
            <a:off x="1299924" y="2171701"/>
            <a:ext cx="11116151" cy="7391399"/>
          </a:xfrm>
        </p:spPr>
        <p:txBody>
          <a:bodyPr/>
          <a:lstStyle/>
          <a:p>
            <a:pPr marL="342900" algn="l"/>
            <a:r>
              <a:rPr lang="en-US" sz="2400" b="1" spc="-10" dirty="0">
                <a:effectLst/>
                <a:latin typeface="Times New Roman" panose="02020603050405020304" pitchFamily="18" charset="0"/>
                <a:ea typeface="Times New Roman" panose="02020603050405020304" pitchFamily="18" charset="0"/>
              </a:rPr>
              <a:t>Prediction &amp; Classification Module</a:t>
            </a:r>
            <a:br>
              <a:rPr lang="en-US" sz="2400" b="1" spc="-10" dirty="0">
                <a:effectLst/>
                <a:latin typeface="Times New Roman" panose="02020603050405020304" pitchFamily="18" charset="0"/>
                <a:ea typeface="Times New Roman" panose="02020603050405020304" pitchFamily="18" charset="0"/>
              </a:rPr>
            </a:br>
            <a:r>
              <a:rPr lang="en-US" sz="2400" b="1" spc="-10" dirty="0">
                <a:effectLst/>
                <a:latin typeface="Times New Roman" panose="02020603050405020304" pitchFamily="18" charset="0"/>
                <a:ea typeface="Times New Roman" panose="02020603050405020304" pitchFamily="18" charset="0"/>
              </a:rPr>
              <a:t>	</a:t>
            </a:r>
            <a:r>
              <a:rPr lang="en-US" sz="2400" spc="-10" dirty="0">
                <a:effectLst/>
                <a:latin typeface="Times New Roman" panose="02020603050405020304" pitchFamily="18" charset="0"/>
                <a:ea typeface="Times New Roman" panose="02020603050405020304" pitchFamily="18" charset="0"/>
              </a:rPr>
              <a:t>This module handles real-time image classification. When a user uploads an image, the system:</a:t>
            </a: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	Pre-processes the input image (resizing, normalization).</a:t>
            </a: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	Passes it through the trained CNN model.</a:t>
            </a: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	Predicts the most likely class and displays the result along with the confidence score.</a:t>
            </a:r>
            <a:br>
              <a:rPr lang="en-US" sz="2400" spc="-10" dirty="0">
                <a:effectLst/>
                <a:latin typeface="Times New Roman" panose="02020603050405020304" pitchFamily="18" charset="0"/>
                <a:ea typeface="Times New Roman" panose="02020603050405020304" pitchFamily="18" charset="0"/>
              </a:rPr>
            </a:br>
            <a:br>
              <a:rPr lang="en-US" sz="2400" spc="-10" dirty="0">
                <a:effectLst/>
                <a:latin typeface="Times New Roman" panose="02020603050405020304" pitchFamily="18" charset="0"/>
                <a:ea typeface="Times New Roman" panose="02020603050405020304" pitchFamily="18" charset="0"/>
              </a:rPr>
            </a:br>
            <a:r>
              <a:rPr lang="en-US" sz="2400" b="1" spc="-10" dirty="0">
                <a:effectLst/>
                <a:latin typeface="Times New Roman" panose="02020603050405020304" pitchFamily="18" charset="0"/>
                <a:ea typeface="Times New Roman" panose="02020603050405020304" pitchFamily="18" charset="0"/>
              </a:rPr>
              <a:t>Grad-CAM Visualization Module</a:t>
            </a: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The Grad-CAM (Gradient-weighted Class Activation Mapping) module provides model interpretability. It:</a:t>
            </a: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	Generates heatmaps that highlight important regions in the image.</a:t>
            </a: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	Helps users understand why the CNN made a particular prediction.</a:t>
            </a: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	Improves trust and transparency in model decisions.</a:t>
            </a:r>
            <a:br>
              <a:rPr lang="en-US" sz="2400" spc="-10" dirty="0">
                <a:effectLst/>
                <a:latin typeface="Times New Roman" panose="02020603050405020304" pitchFamily="18" charset="0"/>
                <a:ea typeface="Times New Roman" panose="02020603050405020304" pitchFamily="18" charset="0"/>
              </a:rPr>
            </a:br>
            <a:br>
              <a:rPr lang="en-US" sz="2400" spc="-10" dirty="0">
                <a:effectLst/>
                <a:latin typeface="Times New Roman" panose="02020603050405020304" pitchFamily="18" charset="0"/>
                <a:ea typeface="Times New Roman" panose="02020603050405020304" pitchFamily="18" charset="0"/>
              </a:rPr>
            </a:br>
            <a:r>
              <a:rPr lang="en-US" sz="2400" b="1" spc="-10" dirty="0">
                <a:effectLst/>
                <a:latin typeface="Times New Roman" panose="02020603050405020304" pitchFamily="18" charset="0"/>
                <a:ea typeface="Times New Roman" panose="02020603050405020304" pitchFamily="18" charset="0"/>
              </a:rPr>
              <a:t>Web Interface Module (Flask)</a:t>
            </a:r>
            <a:br>
              <a:rPr lang="en-US" sz="2400" spc="-10" dirty="0">
                <a:effectLst/>
                <a:latin typeface="Times New Roman" panose="02020603050405020304" pitchFamily="18" charset="0"/>
                <a:ea typeface="Times New Roman" panose="02020603050405020304" pitchFamily="18" charset="0"/>
              </a:rPr>
            </a:b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	Provides a frontend for users to upload images.</a:t>
            </a: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	Sends images to the backend (CNN Model) for classification.</a:t>
            </a:r>
            <a:br>
              <a:rPr lang="en-US" sz="2400" spc="-10" dirty="0">
                <a:effectLst/>
                <a:latin typeface="Times New Roman" panose="02020603050405020304" pitchFamily="18" charset="0"/>
                <a:ea typeface="Times New Roman" panose="02020603050405020304" pitchFamily="18" charset="0"/>
              </a:rPr>
            </a:br>
            <a:r>
              <a:rPr lang="en-US" sz="2400" spc="-10" dirty="0">
                <a:effectLst/>
                <a:latin typeface="Times New Roman" panose="02020603050405020304" pitchFamily="18" charset="0"/>
                <a:ea typeface="Times New Roman" panose="02020603050405020304" pitchFamily="18" charset="0"/>
              </a:rPr>
              <a:t>             •	Displays prediction results to the user.</a:t>
            </a:r>
            <a:br>
              <a:rPr lang="en-US" sz="2400" spc="-10" dirty="0">
                <a:effectLst/>
                <a:latin typeface="Times New Roman" panose="02020603050405020304" pitchFamily="18" charset="0"/>
                <a:ea typeface="Times New Roman" panose="02020603050405020304" pitchFamily="18" charset="0"/>
              </a:rPr>
            </a:br>
            <a:br>
              <a:rPr lang="en-US" sz="2400" spc="-10" dirty="0">
                <a:effectLst/>
                <a:latin typeface="Times New Roman" panose="02020603050405020304" pitchFamily="18" charset="0"/>
                <a:ea typeface="Times New Roman" panose="02020603050405020304" pitchFamily="18" charset="0"/>
              </a:rPr>
            </a:br>
            <a:endParaRPr lang="en-US" sz="2400" spc="-1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DB1919FE-290D-C661-8BB6-3B0F3D77A4F0}"/>
              </a:ext>
            </a:extLst>
          </p:cNvPr>
          <p:cNvSpPr txBox="1"/>
          <p:nvPr/>
        </p:nvSpPr>
        <p:spPr>
          <a:xfrm>
            <a:off x="4364367" y="1181100"/>
            <a:ext cx="4987263" cy="584775"/>
          </a:xfrm>
          <a:prstGeom prst="rect">
            <a:avLst/>
          </a:prstGeom>
          <a:noFill/>
        </p:spPr>
        <p:txBody>
          <a:bodyPr wrap="none" rtlCol="0">
            <a:spAutoFit/>
          </a:bodyPr>
          <a:lstStyle/>
          <a:p>
            <a:r>
              <a:rPr lang="en-IN" sz="3200" b="1" dirty="0">
                <a:latin typeface="Times New Roman" panose="02020603050405020304" pitchFamily="18" charset="0"/>
                <a:cs typeface="Times New Roman" panose="02020603050405020304" pitchFamily="18" charset="0"/>
              </a:rPr>
              <a:t>MODULE DESCRIPTION</a:t>
            </a:r>
          </a:p>
        </p:txBody>
      </p:sp>
    </p:spTree>
    <p:extLst>
      <p:ext uri="{BB962C8B-B14F-4D97-AF65-F5344CB8AC3E}">
        <p14:creationId xmlns:p14="http://schemas.microsoft.com/office/powerpoint/2010/main" val="208938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39E7-76F6-10DC-EB2D-35A4A854F27A}"/>
              </a:ext>
            </a:extLst>
          </p:cNvPr>
          <p:cNvSpPr>
            <a:spLocks noGrp="1"/>
          </p:cNvSpPr>
          <p:nvPr>
            <p:ph type="title"/>
          </p:nvPr>
        </p:nvSpPr>
        <p:spPr>
          <a:xfrm>
            <a:off x="1299924" y="1485900"/>
            <a:ext cx="11116151" cy="492443"/>
          </a:xfrm>
        </p:spPr>
        <p:txBody>
          <a:bodyPr/>
          <a:lstStyle/>
          <a:p>
            <a:r>
              <a:rPr lang="en-US" sz="3200" b="1" dirty="0">
                <a:latin typeface="Times New Roman" panose="02020603050405020304" pitchFamily="18" charset="0"/>
                <a:cs typeface="Times New Roman" panose="02020603050405020304" pitchFamily="18" charset="0"/>
              </a:rPr>
              <a:t>DATA FLOW DIAGRAM</a:t>
            </a:r>
          </a:p>
        </p:txBody>
      </p:sp>
      <p:sp>
        <p:nvSpPr>
          <p:cNvPr id="3" name="TextBox 2">
            <a:extLst>
              <a:ext uri="{FF2B5EF4-FFF2-40B4-BE49-F238E27FC236}">
                <a16:creationId xmlns:a16="http://schemas.microsoft.com/office/drawing/2014/main" id="{648A22E7-46A7-8F91-E123-160E332B8DE0}"/>
              </a:ext>
            </a:extLst>
          </p:cNvPr>
          <p:cNvSpPr txBox="1"/>
          <p:nvPr/>
        </p:nvSpPr>
        <p:spPr>
          <a:xfrm>
            <a:off x="5978591" y="495300"/>
            <a:ext cx="1758815"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DESIGN</a:t>
            </a:r>
          </a:p>
        </p:txBody>
      </p:sp>
      <p:pic>
        <p:nvPicPr>
          <p:cNvPr id="6" name="Picture 5">
            <a:extLst>
              <a:ext uri="{FF2B5EF4-FFF2-40B4-BE49-F238E27FC236}">
                <a16:creationId xmlns:a16="http://schemas.microsoft.com/office/drawing/2014/main" id="{17907584-E5FE-0694-F053-0D7C4AD0ED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52985" y="3467100"/>
            <a:ext cx="7810025" cy="4493965"/>
          </a:xfrm>
          <a:prstGeom prst="rect">
            <a:avLst/>
          </a:prstGeom>
        </p:spPr>
      </p:pic>
      <p:sp>
        <p:nvSpPr>
          <p:cNvPr id="4" name="TextBox 3">
            <a:extLst>
              <a:ext uri="{FF2B5EF4-FFF2-40B4-BE49-F238E27FC236}">
                <a16:creationId xmlns:a16="http://schemas.microsoft.com/office/drawing/2014/main" id="{755C71C0-F7B7-4727-8EFE-AAF3EAFC4D27}"/>
              </a:ext>
            </a:extLst>
          </p:cNvPr>
          <p:cNvSpPr txBox="1"/>
          <p:nvPr/>
        </p:nvSpPr>
        <p:spPr>
          <a:xfrm>
            <a:off x="5089306" y="2728347"/>
            <a:ext cx="1778569" cy="461665"/>
          </a:xfrm>
          <a:prstGeom prst="rect">
            <a:avLst/>
          </a:prstGeom>
          <a:noFill/>
        </p:spPr>
        <p:txBody>
          <a:bodyPr wrap="square" rtlCol="0">
            <a:spAutoFit/>
          </a:bodyPr>
          <a:lstStyle/>
          <a:p>
            <a:r>
              <a:rPr lang="en-IN" sz="2400" b="1" dirty="0"/>
              <a:t>DFD LEVEL 0</a:t>
            </a:r>
          </a:p>
        </p:txBody>
      </p:sp>
    </p:spTree>
    <p:extLst>
      <p:ext uri="{BB962C8B-B14F-4D97-AF65-F5344CB8AC3E}">
        <p14:creationId xmlns:p14="http://schemas.microsoft.com/office/powerpoint/2010/main" val="1499572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B99D10-D9B3-6621-3C53-024E8F9F23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43199" y="2705100"/>
            <a:ext cx="8229600" cy="6037904"/>
          </a:xfrm>
          <a:prstGeom prst="rect">
            <a:avLst/>
          </a:prstGeom>
        </p:spPr>
      </p:pic>
      <p:sp>
        <p:nvSpPr>
          <p:cNvPr id="3" name="TextBox 2">
            <a:extLst>
              <a:ext uri="{FF2B5EF4-FFF2-40B4-BE49-F238E27FC236}">
                <a16:creationId xmlns:a16="http://schemas.microsoft.com/office/drawing/2014/main" id="{F1D00A61-1255-48E4-8483-45A1C1BCC5AD}"/>
              </a:ext>
            </a:extLst>
          </p:cNvPr>
          <p:cNvSpPr txBox="1"/>
          <p:nvPr/>
        </p:nvSpPr>
        <p:spPr>
          <a:xfrm>
            <a:off x="5968715" y="1931141"/>
            <a:ext cx="1778569" cy="461665"/>
          </a:xfrm>
          <a:prstGeom prst="rect">
            <a:avLst/>
          </a:prstGeom>
          <a:noFill/>
        </p:spPr>
        <p:txBody>
          <a:bodyPr wrap="square" rtlCol="0">
            <a:spAutoFit/>
          </a:bodyPr>
          <a:lstStyle/>
          <a:p>
            <a:r>
              <a:rPr lang="en-IN" sz="2400" b="1" dirty="0"/>
              <a:t>DFD LEVEL 1</a:t>
            </a:r>
          </a:p>
        </p:txBody>
      </p:sp>
    </p:spTree>
    <p:extLst>
      <p:ext uri="{BB962C8B-B14F-4D97-AF65-F5344CB8AC3E}">
        <p14:creationId xmlns:p14="http://schemas.microsoft.com/office/powerpoint/2010/main" val="1224622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204170-1A15-4BBF-A185-8AD383FB8D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1558" y="3009900"/>
            <a:ext cx="11472882" cy="5638799"/>
          </a:xfrm>
          <a:prstGeom prst="rect">
            <a:avLst/>
          </a:prstGeom>
        </p:spPr>
      </p:pic>
      <p:sp>
        <p:nvSpPr>
          <p:cNvPr id="3" name="Title 1">
            <a:extLst>
              <a:ext uri="{FF2B5EF4-FFF2-40B4-BE49-F238E27FC236}">
                <a16:creationId xmlns:a16="http://schemas.microsoft.com/office/drawing/2014/main" id="{0E37B304-7C23-4936-B7A2-FCD816DC3831}"/>
              </a:ext>
            </a:extLst>
          </p:cNvPr>
          <p:cNvSpPr txBox="1">
            <a:spLocks/>
          </p:cNvSpPr>
          <p:nvPr/>
        </p:nvSpPr>
        <p:spPr>
          <a:xfrm>
            <a:off x="1299924" y="1485900"/>
            <a:ext cx="11116151" cy="492443"/>
          </a:xfrm>
          <a:prstGeom prst="rect">
            <a:avLst/>
          </a:prstGeom>
        </p:spPr>
        <p:txBody>
          <a:bodyPr/>
          <a:lstStyle>
            <a:lvl1pPr>
              <a:defRPr>
                <a:latin typeface="+mj-lt"/>
                <a:ea typeface="+mj-ea"/>
                <a:cs typeface="+mj-cs"/>
              </a:defRPr>
            </a:lvl1pPr>
          </a:lstStyle>
          <a:p>
            <a:r>
              <a:rPr lang="en-US" sz="3200" b="1" kern="0" dirty="0">
                <a:solidFill>
                  <a:sysClr val="windowText" lastClr="000000"/>
                </a:solidFill>
                <a:latin typeface="Times New Roman" panose="02020603050405020304" pitchFamily="18" charset="0"/>
                <a:cs typeface="Times New Roman" panose="02020603050405020304" pitchFamily="18" charset="0"/>
              </a:rPr>
              <a:t>SYSTEM ARCHITECTURE DIAGRAM</a:t>
            </a:r>
          </a:p>
        </p:txBody>
      </p:sp>
    </p:spTree>
    <p:extLst>
      <p:ext uri="{BB962C8B-B14F-4D97-AF65-F5344CB8AC3E}">
        <p14:creationId xmlns:p14="http://schemas.microsoft.com/office/powerpoint/2010/main" val="2509615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0016D2-02BF-63B6-4AF9-D25CAEE6273E}"/>
              </a:ext>
            </a:extLst>
          </p:cNvPr>
          <p:cNvSpPr txBox="1"/>
          <p:nvPr/>
        </p:nvSpPr>
        <p:spPr>
          <a:xfrm>
            <a:off x="685985" y="404797"/>
            <a:ext cx="4336444"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USE CASE DIAGRAM</a:t>
            </a:r>
          </a:p>
        </p:txBody>
      </p:sp>
      <p:pic>
        <p:nvPicPr>
          <p:cNvPr id="7" name="Image 128">
            <a:extLst>
              <a:ext uri="{FF2B5EF4-FFF2-40B4-BE49-F238E27FC236}">
                <a16:creationId xmlns:a16="http://schemas.microsoft.com/office/drawing/2014/main" id="{70871302-2F6F-4744-8F1B-FAF659781C93}"/>
              </a:ext>
            </a:extLst>
          </p:cNvPr>
          <p:cNvPicPr/>
          <p:nvPr/>
        </p:nvPicPr>
        <p:blipFill>
          <a:blip r:embed="rId2">
            <a:extLst>
              <a:ext uri="{28A0092B-C50C-407E-A947-70E740481C1C}">
                <a14:useLocalDpi xmlns:a14="http://schemas.microsoft.com/office/drawing/2010/main" val="0"/>
              </a:ext>
            </a:extLst>
          </a:blip>
          <a:srcRect/>
          <a:stretch/>
        </p:blipFill>
        <p:spPr>
          <a:xfrm>
            <a:off x="3724759" y="1281922"/>
            <a:ext cx="6014153" cy="8597864"/>
          </a:xfrm>
          <a:prstGeom prst="rect">
            <a:avLst/>
          </a:prstGeom>
        </p:spPr>
      </p:pic>
      <p:sp>
        <p:nvSpPr>
          <p:cNvPr id="10" name="Rectangle 9">
            <a:extLst>
              <a:ext uri="{FF2B5EF4-FFF2-40B4-BE49-F238E27FC236}">
                <a16:creationId xmlns:a16="http://schemas.microsoft.com/office/drawing/2014/main" id="{06A42BFD-32DD-4A36-85C3-B525FC1C1642}"/>
              </a:ext>
            </a:extLst>
          </p:cNvPr>
          <p:cNvSpPr/>
          <p:nvPr/>
        </p:nvSpPr>
        <p:spPr>
          <a:xfrm rot="16200000">
            <a:off x="10925311" y="8579650"/>
            <a:ext cx="261683" cy="2605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t>
            </a:r>
          </a:p>
        </p:txBody>
      </p:sp>
      <p:sp>
        <p:nvSpPr>
          <p:cNvPr id="11" name="Rectangle 10">
            <a:extLst>
              <a:ext uri="{FF2B5EF4-FFF2-40B4-BE49-F238E27FC236}">
                <a16:creationId xmlns:a16="http://schemas.microsoft.com/office/drawing/2014/main" id="{E3B64B0E-7AE0-4618-BD1F-5CD9FEA6566A}"/>
              </a:ext>
            </a:extLst>
          </p:cNvPr>
          <p:cNvSpPr/>
          <p:nvPr/>
        </p:nvSpPr>
        <p:spPr>
          <a:xfrm rot="14098168">
            <a:off x="12055320" y="8768984"/>
            <a:ext cx="297243" cy="1499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4F52866-16FB-42C5-BF46-20CFE66F1F1C}"/>
              </a:ext>
            </a:extLst>
          </p:cNvPr>
          <p:cNvSpPr/>
          <p:nvPr/>
        </p:nvSpPr>
        <p:spPr>
          <a:xfrm rot="18276684">
            <a:off x="9946863" y="9373760"/>
            <a:ext cx="167463" cy="557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0004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46C9B-46EB-B136-790F-AD282F913FC4}"/>
              </a:ext>
            </a:extLst>
          </p:cNvPr>
          <p:cNvSpPr>
            <a:spLocks noGrp="1"/>
          </p:cNvSpPr>
          <p:nvPr>
            <p:ph type="title"/>
          </p:nvPr>
        </p:nvSpPr>
        <p:spPr>
          <a:xfrm>
            <a:off x="1299924" y="876300"/>
            <a:ext cx="11116151" cy="492443"/>
          </a:xfrm>
        </p:spPr>
        <p:txBody>
          <a:bodyPr/>
          <a:lstStyle/>
          <a:p>
            <a:pPr algn="ctr"/>
            <a:r>
              <a:rPr lang="en-US" sz="3200" b="1" dirty="0">
                <a:latin typeface="Times New Roman" panose="02020603050405020304" pitchFamily="18" charset="0"/>
                <a:cs typeface="Times New Roman" panose="02020603050405020304" pitchFamily="18" charset="0"/>
              </a:rPr>
              <a:t>SYSTEM TESTING IMPLEMENTATION</a:t>
            </a:r>
          </a:p>
        </p:txBody>
      </p:sp>
      <p:sp>
        <p:nvSpPr>
          <p:cNvPr id="3" name="TextBox 2">
            <a:extLst>
              <a:ext uri="{FF2B5EF4-FFF2-40B4-BE49-F238E27FC236}">
                <a16:creationId xmlns:a16="http://schemas.microsoft.com/office/drawing/2014/main" id="{76856F52-A321-6C55-29AC-FD03CAC863DD}"/>
              </a:ext>
            </a:extLst>
          </p:cNvPr>
          <p:cNvSpPr txBox="1"/>
          <p:nvPr/>
        </p:nvSpPr>
        <p:spPr>
          <a:xfrm>
            <a:off x="728424" y="2208728"/>
            <a:ext cx="12259150" cy="7201972"/>
          </a:xfrm>
          <a:prstGeom prst="rect">
            <a:avLst/>
          </a:prstGeom>
          <a:noFill/>
        </p:spPr>
        <p:txBody>
          <a:bodyPr wrap="square" rtlCol="0">
            <a:spAutoFit/>
          </a:bodyPr>
          <a:lstStyle/>
          <a:p>
            <a:r>
              <a:rPr lang="en-IN" sz="2400" b="1" dirty="0">
                <a:effectLst/>
                <a:latin typeface="Times New Roman" panose="02020603050405020304" pitchFamily="18" charset="0"/>
                <a:cs typeface="Times New Roman" panose="02020603050405020304" pitchFamily="18" charset="0"/>
              </a:rPr>
              <a:t>TESTING: </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a:effectLst/>
                <a:latin typeface="Times New Roman" panose="02020603050405020304" pitchFamily="18" charset="0"/>
                <a:cs typeface="Times New Roman" panose="02020603050405020304" pitchFamily="18" charset="0"/>
              </a:rPr>
              <a:t>	Testing is a process used to help identify the correctness, completeness and quality of developed computer software. With that in mind, testing can never completely establish the correctness of computer software. Testing helps is verifying and Validating if the Software is working as it is intended to be working. This involves using Static and Dynamic methodologies to Test the application. </a:t>
            </a:r>
          </a:p>
          <a:p>
            <a:endParaRPr lang="en-IN" sz="2400" dirty="0">
              <a:latin typeface="Times New Roman" panose="02020603050405020304" pitchFamily="18" charset="0"/>
              <a:cs typeface="Times New Roman" panose="02020603050405020304" pitchFamily="18" charset="0"/>
            </a:endParaRPr>
          </a:p>
          <a:p>
            <a:pPr>
              <a:lnSpc>
                <a:spcPct val="150000"/>
              </a:lnSpc>
            </a:pPr>
            <a:r>
              <a:rPr lang="en-IN" sz="2400" b="1" dirty="0">
                <a:effectLst/>
                <a:latin typeface="Times New Roman" panose="02020603050405020304" pitchFamily="18" charset="0"/>
                <a:cs typeface="Times New Roman" panose="02020603050405020304" pitchFamily="18" charset="0"/>
              </a:rPr>
              <a:t>Testing Activities </a:t>
            </a:r>
            <a:endParaRPr lang="en-IN" sz="2400" dirty="0">
              <a:effectLst/>
              <a:latin typeface="Times New Roman" panose="02020603050405020304" pitchFamily="18" charset="0"/>
              <a:cs typeface="Times New Roman" panose="02020603050405020304" pitchFamily="18" charset="0"/>
            </a:endParaRPr>
          </a:p>
          <a:p>
            <a:pPr algn="just">
              <a:lnSpc>
                <a:spcPct val="150000"/>
              </a:lnSpc>
            </a:pPr>
            <a:r>
              <a:rPr lang="en-IN" sz="2400" dirty="0">
                <a:effectLst/>
                <a:latin typeface="Times New Roman" panose="02020603050405020304" pitchFamily="18" charset="0"/>
                <a:cs typeface="Times New Roman" panose="02020603050405020304" pitchFamily="18" charset="0"/>
              </a:rPr>
              <a:t>	There are five main activities in the Testing Discipline. The five activities apply to each phase of testing: unit, integration, regression, and acceptance. There are specific modules for each process at a unit test level, as well as module for integration, regression, and acceptance testing. Each testing activity applies to both implementation and ongoing teams. </a:t>
            </a:r>
          </a:p>
          <a:p>
            <a:pPr algn="just">
              <a:lnSpc>
                <a:spcPct val="150000"/>
              </a:lnSpc>
            </a:pPr>
            <a:endParaRPr lang="en-IN"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73031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D1F9B-E83B-4F31-4B6F-07A780602342}"/>
              </a:ext>
            </a:extLst>
          </p:cNvPr>
          <p:cNvSpPr>
            <a:spLocks noGrp="1"/>
          </p:cNvSpPr>
          <p:nvPr>
            <p:ph type="title"/>
          </p:nvPr>
        </p:nvSpPr>
        <p:spPr>
          <a:xfrm>
            <a:off x="838200" y="744699"/>
            <a:ext cx="12039600" cy="6647974"/>
          </a:xfrm>
        </p:spPr>
        <p:txBody>
          <a:bodyPr/>
          <a:lstStyle/>
          <a:p>
            <a:pPr marL="165100"/>
            <a:r>
              <a:rPr lang="en-US" sz="2400" b="1" dirty="0">
                <a:effectLst/>
                <a:latin typeface="Times New Roman" panose="02020603050405020304" pitchFamily="18" charset="0"/>
                <a:ea typeface="Times New Roman" panose="02020603050405020304" pitchFamily="18" charset="0"/>
              </a:rPr>
              <a:t>TYPES</a:t>
            </a:r>
            <a:r>
              <a:rPr lang="en-US" sz="2400" b="1" spc="-1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OF TEST</a:t>
            </a:r>
            <a:r>
              <a:rPr lang="en-US" sz="2400" b="1" spc="-5" dirty="0">
                <a:effectLst/>
                <a:latin typeface="Times New Roman" panose="02020603050405020304" pitchFamily="18" charset="0"/>
                <a:ea typeface="Times New Roman" panose="02020603050405020304" pitchFamily="18" charset="0"/>
              </a:rPr>
              <a:t> </a:t>
            </a:r>
            <a:r>
              <a:rPr lang="en-US" sz="2400" b="1" spc="-10" dirty="0">
                <a:effectLst/>
                <a:latin typeface="Times New Roman" panose="02020603050405020304" pitchFamily="18" charset="0"/>
                <a:ea typeface="Times New Roman" panose="02020603050405020304" pitchFamily="18" charset="0"/>
              </a:rPr>
              <a:t>CARRIED:-</a:t>
            </a:r>
            <a:br>
              <a:rPr lang="en-IN" sz="2400" b="1" dirty="0">
                <a:effectLst/>
                <a:latin typeface="Times New Roman" panose="02020603050405020304" pitchFamily="18" charset="0"/>
                <a:ea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rPr>
              <a:t> </a:t>
            </a:r>
            <a:br>
              <a:rPr lang="en-IN" sz="2400" dirty="0">
                <a:effectLst/>
                <a:latin typeface="Times New Roman" panose="02020603050405020304" pitchFamily="18" charset="0"/>
                <a:ea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rPr>
              <a:t>In</a:t>
            </a:r>
            <a:r>
              <a:rPr lang="en-US" sz="2400" b="1" spc="-2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our</a:t>
            </a:r>
            <a:r>
              <a:rPr lang="en-US" sz="2400" b="1" spc="-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application,</a:t>
            </a:r>
            <a:r>
              <a:rPr lang="en-US" sz="2400" b="1" spc="-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we</a:t>
            </a:r>
            <a:r>
              <a:rPr lang="en-US" sz="2400" b="1" spc="-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are</a:t>
            </a:r>
            <a:r>
              <a:rPr lang="en-US" sz="2400" b="1" spc="-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performing</a:t>
            </a:r>
            <a:r>
              <a:rPr lang="en-US" sz="2400" b="1" spc="-1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the Gary</a:t>
            </a:r>
            <a:r>
              <a:rPr lang="en-US" sz="2400" b="1" spc="-1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Box</a:t>
            </a:r>
            <a:r>
              <a:rPr lang="en-US" sz="2400" b="1" spc="-1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testing</a:t>
            </a:r>
            <a:r>
              <a:rPr lang="en-US" sz="2400" b="1" spc="-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(white</a:t>
            </a:r>
            <a:r>
              <a:rPr lang="en-US" sz="2400" b="1" spc="-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and</a:t>
            </a:r>
            <a:r>
              <a:rPr lang="en-US" sz="2400" b="1" spc="-15" dirty="0">
                <a:effectLst/>
                <a:latin typeface="Times New Roman" panose="02020603050405020304" pitchFamily="18" charset="0"/>
                <a:ea typeface="Times New Roman" panose="02020603050405020304" pitchFamily="18" charset="0"/>
              </a:rPr>
              <a:t> </a:t>
            </a:r>
            <a:r>
              <a:rPr lang="en-US" sz="2400" b="1" spc="-10" dirty="0">
                <a:effectLst/>
                <a:latin typeface="Times New Roman" panose="02020603050405020304" pitchFamily="18" charset="0"/>
                <a:ea typeface="Times New Roman" panose="02020603050405020304" pitchFamily="18" charset="0"/>
              </a:rPr>
              <a:t>black).</a:t>
            </a:r>
            <a:br>
              <a:rPr lang="en-IN" sz="2400" dirty="0">
                <a:effectLst/>
                <a:latin typeface="Times New Roman" panose="02020603050405020304" pitchFamily="18" charset="0"/>
                <a:ea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rPr>
              <a:t> </a:t>
            </a:r>
            <a:br>
              <a:rPr lang="en-IN" sz="2400" dirty="0">
                <a:effectLst/>
                <a:latin typeface="Times New Roman" panose="02020603050405020304" pitchFamily="18" charset="0"/>
                <a:ea typeface="Times New Roman" panose="02020603050405020304" pitchFamily="18" charset="0"/>
              </a:rPr>
            </a:br>
            <a:r>
              <a:rPr lang="en-US" sz="2400" b="1" spc="0" dirty="0">
                <a:effectLst/>
                <a:latin typeface="Times New Roman" panose="02020603050405020304" pitchFamily="18" charset="0"/>
                <a:ea typeface="Times New Roman" panose="02020603050405020304" pitchFamily="18" charset="0"/>
              </a:rPr>
              <a:t>WHITE</a:t>
            </a:r>
            <a:r>
              <a:rPr lang="en-US" sz="2400" b="1" spc="-10" dirty="0">
                <a:effectLst/>
                <a:latin typeface="Times New Roman" panose="02020603050405020304" pitchFamily="18" charset="0"/>
                <a:ea typeface="Times New Roman" panose="02020603050405020304" pitchFamily="18" charset="0"/>
              </a:rPr>
              <a:t> </a:t>
            </a:r>
            <a:r>
              <a:rPr lang="en-US" sz="2400" b="1" spc="0" dirty="0">
                <a:effectLst/>
                <a:latin typeface="Times New Roman" panose="02020603050405020304" pitchFamily="18" charset="0"/>
                <a:ea typeface="Times New Roman" panose="02020603050405020304" pitchFamily="18" charset="0"/>
              </a:rPr>
              <a:t>BOX</a:t>
            </a:r>
            <a:r>
              <a:rPr lang="en-US" sz="2400" b="1" spc="-10" dirty="0">
                <a:effectLst/>
                <a:latin typeface="Times New Roman" panose="02020603050405020304" pitchFamily="18" charset="0"/>
                <a:ea typeface="Times New Roman" panose="02020603050405020304" pitchFamily="18" charset="0"/>
              </a:rPr>
              <a:t> TESTING</a:t>
            </a:r>
            <a:br>
              <a:rPr lang="en-IN" sz="2400" b="1" spc="0" dirty="0">
                <a:effectLst/>
                <a:latin typeface="Times New Roman" panose="02020603050405020304" pitchFamily="18" charset="0"/>
                <a:ea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rPr>
              <a:t> </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White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Box</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Testing</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mainly</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focuses</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on</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internal</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performance of</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Complaints.</a:t>
            </a:r>
            <a:r>
              <a:rPr lang="en-US" sz="2400" spc="265" dirty="0">
                <a:effectLst/>
                <a:latin typeface="Times New Roman" panose="02020603050405020304" pitchFamily="18" charset="0"/>
                <a:ea typeface="Times New Roman" panose="02020603050405020304" pitchFamily="18" charset="0"/>
              </a:rPr>
              <a:t> </a:t>
            </a:r>
            <a:r>
              <a:rPr lang="en-US" sz="2400" spc="-20" dirty="0">
                <a:effectLst/>
                <a:latin typeface="Times New Roman" panose="02020603050405020304" pitchFamily="18" charset="0"/>
                <a:ea typeface="Times New Roman" panose="02020603050405020304" pitchFamily="18" charset="0"/>
              </a:rPr>
              <a:t>Here</a:t>
            </a:r>
            <a:br>
              <a:rPr lang="en-IN"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apart</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will</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be</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taken</a:t>
            </a:r>
            <a:r>
              <a:rPr lang="en-US" sz="2400" spc="-5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at</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time</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and</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tested</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thoroughly</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at</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statement</a:t>
            </a:r>
            <a:r>
              <a:rPr lang="en-US" sz="2400" spc="-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level</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find</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maximum</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possible </a:t>
            </a:r>
            <a:r>
              <a:rPr lang="en-US" sz="2400" spc="-10" dirty="0">
                <a:effectLst/>
                <a:latin typeface="Times New Roman" panose="02020603050405020304" pitchFamily="18" charset="0"/>
                <a:ea typeface="Times New Roman" panose="02020603050405020304" pitchFamily="18" charset="0"/>
              </a:rPr>
              <a:t>errors.</a:t>
            </a:r>
            <a:br>
              <a:rPr lang="en-US" sz="2400" spc="-10" dirty="0">
                <a:effectLst/>
                <a:latin typeface="Times New Roman" panose="02020603050405020304" pitchFamily="18" charset="0"/>
                <a:ea typeface="Times New Roman" panose="02020603050405020304" pitchFamily="18" charset="0"/>
              </a:rPr>
            </a:b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Also, construct a loop in such a way that the part will be tested within a range.</a:t>
            </a:r>
            <a:r>
              <a:rPr lang="en-US" sz="2400" spc="2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That means the part is executed at its boundary values and within bounds for the purpose of testing.</a:t>
            </a:r>
            <a:br>
              <a:rPr lang="en-US" sz="2400" dirty="0">
                <a:effectLst/>
                <a:latin typeface="Times New Roman" panose="02020603050405020304" pitchFamily="18" charset="0"/>
                <a:ea typeface="Times New Roman" panose="02020603050405020304" pitchFamily="18" charset="0"/>
              </a:rPr>
            </a:b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White Box Testing in this Project</a:t>
            </a:r>
            <a:r>
              <a:rPr lang="en-US" sz="2400" dirty="0">
                <a:effectLst/>
                <a:latin typeface="Times New Roman" panose="02020603050405020304" pitchFamily="18" charset="0"/>
                <a:ea typeface="Times New Roman" panose="02020603050405020304" pitchFamily="18" charset="0"/>
              </a:rPr>
              <a:t>:</a:t>
            </a:r>
            <a:r>
              <a:rPr lang="en-US" sz="2400" spc="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 tested stepwise every piece of code, taking care that every statement in the code is executed at least once.</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a:t>
            </a:r>
            <a:r>
              <a:rPr lang="en-US" sz="2400" spc="1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have</a:t>
            </a:r>
            <a:r>
              <a:rPr lang="en-US" sz="2400" spc="1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generated</a:t>
            </a:r>
            <a:r>
              <a:rPr lang="en-US" sz="2400" spc="9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1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list</a:t>
            </a:r>
            <a:r>
              <a:rPr lang="en-US" sz="2400" spc="1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1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test</a:t>
            </a:r>
            <a:r>
              <a:rPr lang="en-US" sz="2400" spc="1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cases,</a:t>
            </a:r>
            <a:r>
              <a:rPr lang="en-US" sz="2400" spc="1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and</a:t>
            </a:r>
            <a:r>
              <a:rPr lang="en-US" sz="2400" spc="9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sample</a:t>
            </a:r>
            <a:r>
              <a:rPr lang="en-US" sz="2400" spc="1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data,</a:t>
            </a:r>
            <a:r>
              <a:rPr lang="en-US" sz="2400" spc="1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which</a:t>
            </a:r>
            <a:r>
              <a:rPr lang="en-US" sz="2400" spc="1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is</a:t>
            </a:r>
            <a:r>
              <a:rPr lang="en-US" sz="2400" spc="10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used</a:t>
            </a:r>
            <a:r>
              <a:rPr lang="en-US" sz="2400" spc="1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a:t>
            </a:r>
            <a:r>
              <a:rPr lang="en-US" sz="2400" spc="9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check</a:t>
            </a:r>
            <a:r>
              <a:rPr lang="en-US" sz="2400" spc="9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all</a:t>
            </a:r>
            <a:r>
              <a:rPr lang="en-US" sz="2400" spc="9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possible combinations of execution paths through the code at every module level.</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0318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6D8F-D68A-DF99-86C3-DA829673B952}"/>
              </a:ext>
            </a:extLst>
          </p:cNvPr>
          <p:cNvSpPr>
            <a:spLocks noGrp="1"/>
          </p:cNvSpPr>
          <p:nvPr>
            <p:ph type="title"/>
          </p:nvPr>
        </p:nvSpPr>
        <p:spPr>
          <a:xfrm>
            <a:off x="571500" y="647700"/>
            <a:ext cx="12573000" cy="9276383"/>
          </a:xfrm>
        </p:spPr>
        <p:txBody>
          <a:bodyPr/>
          <a:lstStyle/>
          <a:p>
            <a:pPr algn="l">
              <a:lnSpc>
                <a:spcPct val="150000"/>
              </a:lnSpc>
            </a:pPr>
            <a:r>
              <a:rPr lang="en-US" sz="2400" b="1" spc="0" dirty="0">
                <a:effectLst/>
                <a:latin typeface="Times New Roman" panose="02020603050405020304" pitchFamily="18" charset="0"/>
                <a:ea typeface="Times New Roman" panose="02020603050405020304" pitchFamily="18" charset="0"/>
              </a:rPr>
              <a:t>BLACK</a:t>
            </a:r>
            <a:r>
              <a:rPr lang="en-US" sz="2400" b="1" spc="-10" dirty="0">
                <a:effectLst/>
                <a:latin typeface="Times New Roman" panose="02020603050405020304" pitchFamily="18" charset="0"/>
                <a:ea typeface="Times New Roman" panose="02020603050405020304" pitchFamily="18" charset="0"/>
              </a:rPr>
              <a:t> </a:t>
            </a:r>
            <a:r>
              <a:rPr lang="en-US" sz="2400" b="1" spc="0" dirty="0">
                <a:effectLst/>
                <a:latin typeface="Times New Roman" panose="02020603050405020304" pitchFamily="18" charset="0"/>
                <a:ea typeface="Times New Roman" panose="02020603050405020304" pitchFamily="18" charset="0"/>
              </a:rPr>
              <a:t>BOX</a:t>
            </a:r>
            <a:r>
              <a:rPr lang="en-US" sz="2400" b="1" spc="-15" dirty="0">
                <a:effectLst/>
                <a:latin typeface="Times New Roman" panose="02020603050405020304" pitchFamily="18" charset="0"/>
                <a:ea typeface="Times New Roman" panose="02020603050405020304" pitchFamily="18" charset="0"/>
              </a:rPr>
              <a:t> </a:t>
            </a:r>
            <a:r>
              <a:rPr lang="en-US" sz="2400" b="1" spc="-10" dirty="0">
                <a:effectLst/>
                <a:latin typeface="Times New Roman" panose="02020603050405020304" pitchFamily="18" charset="0"/>
                <a:ea typeface="Times New Roman" panose="02020603050405020304" pitchFamily="18" charset="0"/>
              </a:rPr>
              <a:t>TESTING</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This testing method considers a module as a single unit and checks the unit at interface and communication with other modules rather than getting into details at the statement level. Here the module will be treated as a block box that will take some input and generate output. Output for a given set of input combinations is forwarded to other modules.</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Black Box testing in this Project:</a:t>
            </a:r>
            <a:r>
              <a:rPr lang="en-US" sz="2400" b="1" spc="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 tested each and every module by considering each module</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as</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unit.</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have</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prepared</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some sets</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input</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combinations</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and</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checked</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outputs</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for</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those inputs.</a:t>
            </a:r>
            <a:r>
              <a:rPr lang="en-US" sz="2400" spc="2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Also, I tested whether the communication between one module and to other module is performing well or not.</a:t>
            </a:r>
            <a:br>
              <a:rPr lang="en-IN" sz="2400" dirty="0">
                <a:effectLst/>
                <a:latin typeface="Times New Roman" panose="02020603050405020304" pitchFamily="18" charset="0"/>
                <a:ea typeface="Times New Roman" panose="02020603050405020304" pitchFamily="18" charset="0"/>
              </a:rPr>
            </a:br>
            <a:br>
              <a:rPr lang="en-US" sz="2000" dirty="0">
                <a:effectLst/>
                <a:latin typeface="Times New Roman" panose="02020603050405020304" pitchFamily="18" charset="0"/>
                <a:ea typeface="Times New Roman" panose="02020603050405020304" pitchFamily="18" charset="0"/>
              </a:rPr>
            </a:br>
            <a:r>
              <a:rPr lang="en-US" sz="2400" b="1" spc="0" dirty="0">
                <a:effectLst/>
                <a:latin typeface="Times New Roman" panose="02020603050405020304" pitchFamily="18" charset="0"/>
                <a:ea typeface="Times New Roman" panose="02020603050405020304" pitchFamily="18" charset="0"/>
              </a:rPr>
              <a:t>VALIDATION </a:t>
            </a:r>
            <a:r>
              <a:rPr lang="en-US" sz="2400" b="1" spc="-10" dirty="0">
                <a:effectLst/>
                <a:latin typeface="Times New Roman" panose="02020603050405020304" pitchFamily="18" charset="0"/>
                <a:ea typeface="Times New Roman" panose="02020603050405020304" pitchFamily="18" charset="0"/>
              </a:rPr>
              <a:t>TESTING:</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system has been tested and implemented successfully and thus ensured that all the requirements as listed in the software requirements specification are completely fulfilled.</a:t>
            </a:r>
            <a:br>
              <a:rPr lang="en-IN" sz="2400" dirty="0">
                <a:effectLst/>
                <a:latin typeface="Times New Roman" panose="02020603050405020304" pitchFamily="18" charset="0"/>
                <a:ea typeface="Times New Roman" panose="02020603050405020304" pitchFamily="18" charset="0"/>
              </a:rPr>
            </a:br>
            <a:r>
              <a:rPr lang="en-IN" sz="24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Validation helps in building the right complaints as per the user’s requirement and helps in satisfying their needs. Validation is basically done by the testers during the testing. In case of erroneous input corresponding error messages are displayed.</a:t>
            </a:r>
            <a:endParaRPr lang="en-US" sz="2400" dirty="0"/>
          </a:p>
        </p:txBody>
      </p:sp>
    </p:spTree>
    <p:extLst>
      <p:ext uri="{BB962C8B-B14F-4D97-AF65-F5344CB8AC3E}">
        <p14:creationId xmlns:p14="http://schemas.microsoft.com/office/powerpoint/2010/main" val="240667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9870" y="6857746"/>
            <a:ext cx="4500245" cy="24129"/>
          </a:xfrm>
          <a:prstGeom prst="rect">
            <a:avLst/>
          </a:prstGeom>
        </p:spPr>
      </p:pic>
      <p:sp>
        <p:nvSpPr>
          <p:cNvPr id="3" name="object 3"/>
          <p:cNvSpPr txBox="1">
            <a:spLocks noGrp="1"/>
          </p:cNvSpPr>
          <p:nvPr>
            <p:ph type="title"/>
          </p:nvPr>
        </p:nvSpPr>
        <p:spPr>
          <a:xfrm>
            <a:off x="4275613" y="571500"/>
            <a:ext cx="5164773" cy="505267"/>
          </a:xfrm>
          <a:prstGeom prst="rect">
            <a:avLst/>
          </a:prstGeom>
        </p:spPr>
        <p:txBody>
          <a:bodyPr vert="horz" wrap="square" lIns="0" tIns="12700" rIns="0" bIns="0" rtlCol="0">
            <a:spAutoFit/>
          </a:bodyPr>
          <a:lstStyle/>
          <a:p>
            <a:pPr marL="12700">
              <a:spcBef>
                <a:spcPts val="100"/>
              </a:spcBef>
            </a:pPr>
            <a:r>
              <a:rPr lang="en-IN" sz="3200" b="1" dirty="0">
                <a:latin typeface="Times New Roman" panose="02020603050405020304" pitchFamily="18" charset="0"/>
                <a:cs typeface="Times New Roman" panose="02020603050405020304" pitchFamily="18" charset="0"/>
              </a:rPr>
              <a:t>ORGANISATION PROFILE</a:t>
            </a:r>
            <a:endParaRPr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F8FD2FB-EF71-1134-8AA4-7FC481A6E4DF}"/>
              </a:ext>
            </a:extLst>
          </p:cNvPr>
          <p:cNvSpPr txBox="1"/>
          <p:nvPr/>
        </p:nvSpPr>
        <p:spPr>
          <a:xfrm>
            <a:off x="762000" y="1714500"/>
            <a:ext cx="12192000" cy="6127127"/>
          </a:xfrm>
          <a:prstGeom prst="rect">
            <a:avLst/>
          </a:prstGeom>
          <a:noFill/>
        </p:spPr>
        <p:txBody>
          <a:bodyPr wrap="square">
            <a:spAutoFit/>
          </a:bodyPr>
          <a:lstStyle/>
          <a:p>
            <a:pPr algn="just">
              <a:lnSpc>
                <a:spcPct val="150000"/>
              </a:lnSpc>
            </a:pPr>
            <a:r>
              <a:rPr lang="en-US" sz="2400" dirty="0">
                <a:solidFill>
                  <a:srgbClr val="000000"/>
                </a:solidFill>
                <a:effectLst/>
                <a:latin typeface="Times New Roman" panose="02020603050405020304" pitchFamily="18" charset="0"/>
                <a:ea typeface="Times New Roman" panose="02020603050405020304" pitchFamily="18" charset="0"/>
              </a:rPr>
              <a:t>	LIVE STREAM Technologies (LST) is a software development company headquartered in Coimbatore, India. The cornerstone of the company's outsourcing strategy is a balancing combination of onsite presence and service delivery.</a:t>
            </a:r>
          </a:p>
          <a:p>
            <a:pPr algn="just">
              <a:lnSpc>
                <a:spcPct val="150000"/>
              </a:lnSpc>
            </a:pPr>
            <a:endParaRPr lang="en-US" sz="2400" dirty="0">
              <a:solidFill>
                <a:srgbClr val="000000"/>
              </a:solidFill>
              <a:effectLst/>
              <a:latin typeface="Times New Roman" panose="02020603050405020304" pitchFamily="18" charset="0"/>
              <a:ea typeface="Times New Roman" panose="02020603050405020304" pitchFamily="18" charset="0"/>
            </a:endParaRPr>
          </a:p>
          <a:p>
            <a:pPr algn="just">
              <a:lnSpc>
                <a:spcPct val="150000"/>
              </a:lnSpc>
            </a:pPr>
            <a:r>
              <a:rPr lang="en-US" sz="2400" dirty="0">
                <a:solidFill>
                  <a:srgbClr val="000000"/>
                </a:solidFill>
                <a:effectLst/>
                <a:latin typeface="Times New Roman" panose="02020603050405020304" pitchFamily="18" charset="0"/>
                <a:ea typeface="Times New Roman" panose="02020603050405020304" pitchFamily="18" charset="0"/>
              </a:rPr>
              <a:t> 	LST is a leading software development company, that is into customized software applications, and website development services based on a range of platforms and technologies. </a:t>
            </a:r>
          </a:p>
          <a:p>
            <a:pPr algn="just">
              <a:lnSpc>
                <a:spcPct val="150000"/>
              </a:lnSpc>
            </a:pPr>
            <a:endParaRPr lang="en-US" sz="2400" dirty="0">
              <a:solidFill>
                <a:srgbClr val="000000"/>
              </a:solidFill>
              <a:effectLst/>
              <a:latin typeface="Times New Roman" panose="02020603050405020304" pitchFamily="18" charset="0"/>
              <a:ea typeface="Times New Roman" panose="02020603050405020304" pitchFamily="18" charset="0"/>
            </a:endParaRPr>
          </a:p>
          <a:p>
            <a:pPr algn="just">
              <a:lnSpc>
                <a:spcPct val="150000"/>
              </a:lnSpc>
            </a:pPr>
            <a:r>
              <a:rPr lang="en-US" sz="2400" dirty="0">
                <a:solidFill>
                  <a:srgbClr val="000000"/>
                </a:solidFill>
                <a:effectLst/>
                <a:latin typeface="Times New Roman" panose="02020603050405020304" pitchFamily="18" charset="0"/>
                <a:ea typeface="Times New Roman" panose="02020603050405020304" pitchFamily="18" charset="0"/>
              </a:rPr>
              <a:t>	LST provides services like Web designing, Application Development, and Maintenance Outsourcing services that lead to business process improvement. This allows for the reduction of costs and enables business growth. LST’s Application Development and Maintenance Services is part of its IT Services Group</a:t>
            </a:r>
            <a:endParaRPr lang="en-I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53A1-5E2C-BE9E-CD82-DA68658AD997}"/>
              </a:ext>
            </a:extLst>
          </p:cNvPr>
          <p:cNvSpPr>
            <a:spLocks noGrp="1"/>
          </p:cNvSpPr>
          <p:nvPr>
            <p:ph type="title"/>
          </p:nvPr>
        </p:nvSpPr>
        <p:spPr>
          <a:xfrm>
            <a:off x="995124" y="745757"/>
            <a:ext cx="11730276" cy="9349483"/>
          </a:xfrm>
        </p:spPr>
        <p:txBody>
          <a:bodyPr/>
          <a:lstStyle/>
          <a:p>
            <a:pPr algn="l">
              <a:lnSpc>
                <a:spcPct val="150000"/>
              </a:lnSpc>
            </a:pPr>
            <a:br>
              <a:rPr lang="en-IN" sz="2400" dirty="0"/>
            </a:br>
            <a:r>
              <a:rPr lang="en-IN" sz="2400" dirty="0">
                <a:effectLst/>
                <a:latin typeface="TimesNewRomanPSMT"/>
              </a:rPr>
              <a:t>This section describes about the Implementation of the Safe application and the details of how to access this control from any application. Implementation is the process of assuring that the information system is operational and then allowing users take over its operation for use and evaluation. Implementation includes the following activities. </a:t>
            </a:r>
            <a:br>
              <a:rPr lang="en-IN" sz="2400" dirty="0">
                <a:effectLst/>
                <a:latin typeface="TimesNewRomanPSMT"/>
              </a:rPr>
            </a:br>
            <a:br>
              <a:rPr lang="en-IN" sz="2400" dirty="0"/>
            </a:br>
            <a:r>
              <a:rPr lang="en-IN" sz="2400" dirty="0"/>
              <a:t>	- </a:t>
            </a:r>
            <a:r>
              <a:rPr lang="en-IN" sz="2400" dirty="0">
                <a:effectLst/>
                <a:latin typeface="TimesNewRomanPSMT"/>
              </a:rPr>
              <a:t>Obtaining and installing the system hardware. </a:t>
            </a:r>
            <a:br>
              <a:rPr lang="en-IN" sz="2400" dirty="0">
                <a:effectLst/>
                <a:latin typeface="SymbolMT"/>
              </a:rPr>
            </a:br>
            <a:r>
              <a:rPr lang="en-IN" sz="2400" dirty="0">
                <a:effectLst/>
                <a:latin typeface="SymbolMT"/>
              </a:rPr>
              <a:t>	- </a:t>
            </a:r>
            <a:r>
              <a:rPr lang="en-IN" sz="2400" dirty="0">
                <a:effectLst/>
                <a:latin typeface="TimesNewRomanPSMT"/>
              </a:rPr>
              <a:t>Installing the system and making it run on its intended hardware. </a:t>
            </a:r>
            <a:br>
              <a:rPr lang="en-IN" sz="2400" dirty="0">
                <a:effectLst/>
                <a:latin typeface="SymbolMT"/>
              </a:rPr>
            </a:br>
            <a:r>
              <a:rPr lang="en-IN" sz="2400" dirty="0">
                <a:effectLst/>
                <a:latin typeface="SymbolMT"/>
              </a:rPr>
              <a:t>	- </a:t>
            </a:r>
            <a:r>
              <a:rPr lang="en-IN" sz="2400" dirty="0">
                <a:effectLst/>
                <a:latin typeface="TimesNewRomanPSMT"/>
              </a:rPr>
              <a:t>Providing user access to the system. </a:t>
            </a:r>
            <a:br>
              <a:rPr lang="en-IN" sz="2400" dirty="0">
                <a:effectLst/>
                <a:latin typeface="SymbolMT"/>
              </a:rPr>
            </a:br>
            <a:r>
              <a:rPr lang="en-IN" sz="2400" dirty="0">
                <a:effectLst/>
                <a:latin typeface="SymbolMT"/>
              </a:rPr>
              <a:t>	- </a:t>
            </a:r>
            <a:r>
              <a:rPr lang="en-IN" sz="2400" dirty="0">
                <a:effectLst/>
                <a:latin typeface="TimesNewRomanPSMT"/>
              </a:rPr>
              <a:t>Creating and updating the database. </a:t>
            </a:r>
            <a:br>
              <a:rPr lang="en-IN" sz="2400" dirty="0">
                <a:effectLst/>
                <a:latin typeface="SymbolMT"/>
              </a:rPr>
            </a:br>
            <a:r>
              <a:rPr lang="en-IN" sz="2400" dirty="0">
                <a:effectLst/>
                <a:latin typeface="SymbolMT"/>
              </a:rPr>
              <a:t>	- </a:t>
            </a:r>
            <a:r>
              <a:rPr lang="en-IN" sz="2400" dirty="0">
                <a:effectLst/>
                <a:latin typeface="TimesNewRomanPSMT"/>
              </a:rPr>
              <a:t>Documenting the system for its users and for those who will be responsible for </a:t>
            </a:r>
            <a:br>
              <a:rPr lang="en-IN" sz="2400" dirty="0">
                <a:effectLst/>
                <a:latin typeface="SymbolMT"/>
              </a:rPr>
            </a:br>
            <a:r>
              <a:rPr lang="en-IN" sz="2400" dirty="0">
                <a:effectLst/>
                <a:latin typeface="SymbolMT"/>
              </a:rPr>
              <a:t>	</a:t>
            </a:r>
            <a:r>
              <a:rPr lang="en-IN" sz="2400" dirty="0">
                <a:effectLst/>
                <a:latin typeface="TimesNewRomanPSMT"/>
              </a:rPr>
              <a:t>maintaining it in the future. </a:t>
            </a:r>
            <a:br>
              <a:rPr lang="en-IN" sz="2400" dirty="0">
                <a:effectLst/>
                <a:latin typeface="SymbolMT"/>
              </a:rPr>
            </a:br>
            <a:r>
              <a:rPr lang="en-IN" sz="2400" dirty="0">
                <a:effectLst/>
                <a:latin typeface="SymbolMT"/>
              </a:rPr>
              <a:t>	- </a:t>
            </a:r>
            <a:r>
              <a:rPr lang="en-IN" sz="2400" dirty="0">
                <a:effectLst/>
                <a:latin typeface="TimesNewRomanPSMT"/>
              </a:rPr>
              <a:t>Making arrangements to support the users as the system is used. </a:t>
            </a:r>
            <a:br>
              <a:rPr lang="en-IN" sz="2400" dirty="0">
                <a:effectLst/>
                <a:latin typeface="SymbolMT"/>
              </a:rPr>
            </a:br>
            <a:r>
              <a:rPr lang="en-IN" sz="2400" dirty="0">
                <a:effectLst/>
                <a:latin typeface="SymbolMT"/>
              </a:rPr>
              <a:t>	- </a:t>
            </a:r>
            <a:r>
              <a:rPr lang="en-IN" sz="2400" dirty="0">
                <a:effectLst/>
                <a:latin typeface="TimesNewRomanPSMT"/>
              </a:rPr>
              <a:t>Transferring ongoing responsibility for the system from its developers to the 	operations or maintenance part. </a:t>
            </a:r>
            <a:br>
              <a:rPr lang="en-IN" sz="2400" dirty="0">
                <a:effectLst/>
                <a:latin typeface="SymbolMT"/>
              </a:rPr>
            </a:br>
            <a:r>
              <a:rPr lang="en-IN" sz="2400" dirty="0">
                <a:effectLst/>
                <a:latin typeface="SymbolMT"/>
              </a:rPr>
              <a:t>	- </a:t>
            </a:r>
            <a:r>
              <a:rPr lang="en-IN" sz="2400" dirty="0">
                <a:effectLst/>
                <a:latin typeface="TimesNewRomanPSMT"/>
              </a:rPr>
              <a:t>Evaluating the operation and use of the system. </a:t>
            </a:r>
            <a:br>
              <a:rPr lang="en-IN" sz="2400" dirty="0">
                <a:effectLst/>
                <a:latin typeface="SymbolMT"/>
              </a:rPr>
            </a:br>
            <a:endParaRPr lang="en-US" sz="2400" dirty="0"/>
          </a:p>
        </p:txBody>
      </p:sp>
      <p:sp>
        <p:nvSpPr>
          <p:cNvPr id="4" name="TextBox 3">
            <a:extLst>
              <a:ext uri="{FF2B5EF4-FFF2-40B4-BE49-F238E27FC236}">
                <a16:creationId xmlns:a16="http://schemas.microsoft.com/office/drawing/2014/main" id="{224D4F85-3C64-30BB-7495-46466638AB8B}"/>
              </a:ext>
            </a:extLst>
          </p:cNvPr>
          <p:cNvSpPr txBox="1"/>
          <p:nvPr/>
        </p:nvSpPr>
        <p:spPr>
          <a:xfrm>
            <a:off x="956733" y="729510"/>
            <a:ext cx="5270210" cy="461665"/>
          </a:xfrm>
          <a:prstGeom prst="rect">
            <a:avLst/>
          </a:prstGeom>
          <a:noFill/>
        </p:spPr>
        <p:txBody>
          <a:bodyPr wrap="square" rtlCol="0">
            <a:spAutoFit/>
          </a:bodyPr>
          <a:lstStyle/>
          <a:p>
            <a:r>
              <a:rPr lang="en-IN" sz="2400" b="1" dirty="0">
                <a:effectLst/>
                <a:latin typeface="TimesNewRomanPS"/>
              </a:rPr>
              <a:t>SYSTEM IMPLEMENTATION:</a:t>
            </a:r>
            <a:endParaRPr lang="en-US" sz="2400" dirty="0"/>
          </a:p>
        </p:txBody>
      </p:sp>
    </p:spTree>
    <p:extLst>
      <p:ext uri="{BB962C8B-B14F-4D97-AF65-F5344CB8AC3E}">
        <p14:creationId xmlns:p14="http://schemas.microsoft.com/office/powerpoint/2010/main" val="3743520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058D-1F18-FF31-BAA7-0E2A326904E3}"/>
              </a:ext>
            </a:extLst>
          </p:cNvPr>
          <p:cNvSpPr>
            <a:spLocks noGrp="1"/>
          </p:cNvSpPr>
          <p:nvPr>
            <p:ph type="title"/>
          </p:nvPr>
        </p:nvSpPr>
        <p:spPr>
          <a:xfrm>
            <a:off x="1547432" y="2361945"/>
            <a:ext cx="11116151" cy="861774"/>
          </a:xfrm>
        </p:spPr>
        <p:txBody>
          <a:bodyPr/>
          <a:lstStyle/>
          <a:p>
            <a:br>
              <a:rPr lang="en-IN" dirty="0"/>
            </a:br>
            <a:endParaRPr lang="en-US" dirty="0"/>
          </a:p>
        </p:txBody>
      </p:sp>
      <p:sp>
        <p:nvSpPr>
          <p:cNvPr id="4" name="TextBox 3">
            <a:extLst>
              <a:ext uri="{FF2B5EF4-FFF2-40B4-BE49-F238E27FC236}">
                <a16:creationId xmlns:a16="http://schemas.microsoft.com/office/drawing/2014/main" id="{4B96F2C7-BAD0-0D03-C7A7-968DC5317434}"/>
              </a:ext>
            </a:extLst>
          </p:cNvPr>
          <p:cNvSpPr txBox="1"/>
          <p:nvPr/>
        </p:nvSpPr>
        <p:spPr>
          <a:xfrm>
            <a:off x="911328" y="329201"/>
            <a:ext cx="11893344" cy="7317709"/>
          </a:xfrm>
          <a:prstGeom prst="rect">
            <a:avLst/>
          </a:prstGeom>
          <a:noFill/>
        </p:spPr>
        <p:txBody>
          <a:bodyPr wrap="square" rtlCol="0">
            <a:spAutoFit/>
          </a:bodyPr>
          <a:lstStyle/>
          <a:p>
            <a:pPr algn="ctr">
              <a:lnSpc>
                <a:spcPct val="150000"/>
              </a:lnSpc>
            </a:pPr>
            <a:r>
              <a:rPr lang="en-IN" sz="3200" b="1" dirty="0">
                <a:effectLst/>
                <a:latin typeface="Times New Roman" panose="02020603050405020304" pitchFamily="18" charset="0"/>
                <a:cs typeface="Times New Roman" panose="02020603050405020304" pitchFamily="18" charset="0"/>
              </a:rPr>
              <a:t>CONCLUSION:</a:t>
            </a:r>
          </a:p>
          <a:p>
            <a:pPr algn="just">
              <a:lnSpc>
                <a:spcPct val="150000"/>
              </a:lnSpc>
            </a:pPr>
            <a:r>
              <a:rPr lang="en-IN" sz="3200" b="1"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50000"/>
              </a:lnSpc>
            </a:pPr>
            <a:r>
              <a:rPr lang="en-IN" sz="3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a:t>
            </a:r>
            <a:r>
              <a:rPr lang="en-US" sz="2400" b="1" dirty="0">
                <a:effectLst/>
                <a:latin typeface="Times New Roman" panose="02020603050405020304" pitchFamily="18" charset="0"/>
                <a:ea typeface="Times New Roman" panose="02020603050405020304" pitchFamily="18" charset="0"/>
              </a:rPr>
              <a:t>Grievances Registration and Management System has </a:t>
            </a:r>
            <a:r>
              <a:rPr lang="en-US" sz="2400" dirty="0">
                <a:effectLst/>
                <a:latin typeface="Times New Roman" panose="02020603050405020304" pitchFamily="18" charset="0"/>
                <a:ea typeface="Times New Roman" panose="02020603050405020304" pitchFamily="18" charset="0"/>
              </a:rPr>
              <a:t>been successfully developed with the needs and requirements of the company. The system is tested with intensive care for all possibilities of errors. The database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 this</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system is maintained in a controlled manner to avoid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all possible errors.</a:t>
            </a:r>
            <a:endParaRPr lang="en-IN" sz="2400" dirty="0">
              <a:effectLst/>
              <a:latin typeface="Times New Roman" panose="02020603050405020304" pitchFamily="18" charset="0"/>
              <a:ea typeface="Times New Roman" panose="02020603050405020304" pitchFamily="18" charset="0"/>
            </a:endParaRPr>
          </a:p>
          <a:p>
            <a:pPr algn="just">
              <a:lnSpc>
                <a:spcPct val="150000"/>
              </a:lnSpc>
              <a:spcBef>
                <a:spcPts val="700"/>
              </a:spcBef>
            </a:pPr>
            <a:r>
              <a:rPr lang="en-US" sz="2400"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pPr marL="63500" marR="71755" indent="456565"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	The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system</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developed</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is</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very</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user</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friendly</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and</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there</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is</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no</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need</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for</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any</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special</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training</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with the software.</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All the data</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involved</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 this</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system can</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be viewed in</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form of a report at</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any time. The</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reports</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are</a:t>
            </a:r>
            <a:r>
              <a:rPr lang="en-US" sz="2400" spc="-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produced</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such</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way</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that</a:t>
            </a:r>
            <a:r>
              <a:rPr lang="en-US" sz="2400" spc="-3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satisfies</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management</a:t>
            </a:r>
            <a:r>
              <a:rPr lang="en-US" sz="2400" spc="-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 make</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certain</a:t>
            </a:r>
            <a:r>
              <a:rPr lang="en-US" sz="2400" spc="-5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decisions</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over the company management.</a:t>
            </a:r>
            <a:r>
              <a:rPr lang="en-IN" sz="2400" dirty="0">
                <a:effectLst/>
                <a:latin typeface="Times New Roman" panose="02020603050405020304" pitchFamily="18" charset="0"/>
                <a:cs typeface="Times New Roman" panose="02020603050405020304" pitchFamily="18" charset="0"/>
              </a:rPr>
              <a:t> </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32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2F0F-A5EE-D13D-AD55-7437251FC76B}"/>
              </a:ext>
            </a:extLst>
          </p:cNvPr>
          <p:cNvSpPr>
            <a:spLocks noGrp="1"/>
          </p:cNvSpPr>
          <p:nvPr>
            <p:ph type="title"/>
          </p:nvPr>
        </p:nvSpPr>
        <p:spPr>
          <a:xfrm>
            <a:off x="800100" y="1406418"/>
            <a:ext cx="12115800" cy="7456465"/>
          </a:xfrm>
        </p:spPr>
        <p:txBody>
          <a:bodyPr/>
          <a:lstStyle/>
          <a:p>
            <a:pPr marL="63500" indent="456565" algn="l">
              <a:lnSpc>
                <a:spcPct val="148000"/>
              </a:lnSpc>
            </a:pPr>
            <a:r>
              <a:rPr lang="en-US" sz="2200" dirty="0">
                <a:effectLst/>
                <a:latin typeface="Times New Roman" panose="02020603050405020304" pitchFamily="18" charset="0"/>
                <a:ea typeface="Times New Roman" panose="02020603050405020304" pitchFamily="18" charset="0"/>
              </a:rPr>
              <a:t>	The</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“Grievances</a:t>
            </a:r>
            <a:r>
              <a:rPr lang="en-US" sz="2200" spc="-3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Registration</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and</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Management</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System”</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can</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be</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further</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developed</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into</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 separate, automated system with the following enhancements:</a:t>
            </a:r>
            <a:br>
              <a:rPr lang="en-IN" sz="2200" dirty="0">
                <a:effectLst/>
                <a:latin typeface="Times New Roman" panose="02020603050405020304" pitchFamily="18" charset="0"/>
                <a:ea typeface="Times New Roman" panose="02020603050405020304" pitchFamily="18" charset="0"/>
              </a:rPr>
            </a:br>
            <a:r>
              <a:rPr lang="en-US" sz="2200" dirty="0">
                <a:effectLst/>
                <a:latin typeface="Times New Roman" panose="02020603050405020304" pitchFamily="18" charset="0"/>
                <a:ea typeface="Times New Roman" panose="02020603050405020304" pitchFamily="18" charset="0"/>
              </a:rPr>
              <a:t> </a:t>
            </a:r>
            <a:br>
              <a:rPr lang="en-IN" sz="2200" dirty="0">
                <a:effectLst/>
                <a:latin typeface="Times New Roman" panose="02020603050405020304" pitchFamily="18" charset="0"/>
                <a:ea typeface="Times New Roman" panose="02020603050405020304" pitchFamily="18" charset="0"/>
              </a:rPr>
            </a:br>
            <a:r>
              <a:rPr lang="en-IN" sz="220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More future work and knowledge are needed to further improve the performance of the opinion</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spam</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analysis.</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There is</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 huge need</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in</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industry,</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in</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day-to-day</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life for</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such</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applications because</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every</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company</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wants</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to</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know</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how</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consumers</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really</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feel</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about</a:t>
            </a:r>
            <a:r>
              <a:rPr lang="en-US" sz="2200" spc="-3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their</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products</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and</a:t>
            </a:r>
            <a:r>
              <a:rPr lang="en-US" sz="2200" spc="-1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services and those of their competitors</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by analyzing true reviews, not spam reviews. This</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research proposes an opinion spam</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analyzer</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that</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automatically classifies input text data into either spam or non-spam </a:t>
            </a:r>
            <a:r>
              <a:rPr lang="en-US" sz="2200" spc="-10" dirty="0">
                <a:effectLst/>
                <a:latin typeface="Times New Roman" panose="02020603050405020304" pitchFamily="18" charset="0"/>
                <a:ea typeface="Times New Roman" panose="02020603050405020304" pitchFamily="18" charset="0"/>
              </a:rPr>
              <a:t>categories.</a:t>
            </a:r>
            <a:br>
              <a:rPr lang="en-IN" sz="2200" dirty="0">
                <a:effectLst/>
                <a:latin typeface="Times New Roman" panose="02020603050405020304" pitchFamily="18" charset="0"/>
                <a:ea typeface="Times New Roman" panose="02020603050405020304" pitchFamily="18" charset="0"/>
              </a:rPr>
            </a:br>
            <a:r>
              <a:rPr lang="en-US" sz="2200" dirty="0">
                <a:effectLst/>
                <a:latin typeface="Times New Roman" panose="02020603050405020304" pitchFamily="18" charset="0"/>
                <a:ea typeface="Times New Roman" panose="02020603050405020304" pitchFamily="18" charset="0"/>
              </a:rPr>
              <a:t> </a:t>
            </a:r>
            <a:br>
              <a:rPr lang="en-IN" sz="2200" dirty="0">
                <a:effectLst/>
                <a:latin typeface="Times New Roman" panose="02020603050405020304" pitchFamily="18" charset="0"/>
                <a:ea typeface="Times New Roman" panose="02020603050405020304" pitchFamily="18" charset="0"/>
              </a:rPr>
            </a:br>
            <a:r>
              <a:rPr lang="en-IN" sz="220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 direction for future research is to implement the system and check performance by applying the proposed approach to various benchmark data sets. Comparing the performance of different classification methods to find the best one for our proposed opinion spam classification method could be another future research direction. However, there exist other kinds of review or reviewer-related</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features</a:t>
            </a:r>
            <a:r>
              <a:rPr lang="en-US" sz="2200" spc="-2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that</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are</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likely</a:t>
            </a:r>
            <a:r>
              <a:rPr lang="en-US" sz="2200" spc="-3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to</a:t>
            </a:r>
            <a:r>
              <a:rPr lang="en-US" sz="2200" spc="-3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make</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a</a:t>
            </a:r>
            <a:r>
              <a:rPr lang="en-US" sz="2200" spc="-2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contribution</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to</a:t>
            </a:r>
            <a:r>
              <a:rPr lang="en-US" sz="2200" spc="-3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prediction</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task.</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In</a:t>
            </a:r>
            <a:r>
              <a:rPr lang="en-US" sz="2200" spc="-10"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the</a:t>
            </a:r>
            <a:r>
              <a:rPr lang="en-US" sz="2200" spc="-5" dirty="0">
                <a:effectLst/>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future, we will further investigate different kinds of features to make more accurate predictions</a:t>
            </a:r>
            <a:endParaRPr lang="en-IN" sz="2200" dirty="0">
              <a:effectLst/>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C7B0D02D-3BCD-A89F-7DB2-D563141F4327}"/>
              </a:ext>
            </a:extLst>
          </p:cNvPr>
          <p:cNvSpPr txBox="1"/>
          <p:nvPr/>
        </p:nvSpPr>
        <p:spPr>
          <a:xfrm>
            <a:off x="4174412" y="821643"/>
            <a:ext cx="5367175"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FUTURE ENHANCEMENT</a:t>
            </a:r>
          </a:p>
        </p:txBody>
      </p:sp>
    </p:spTree>
    <p:extLst>
      <p:ext uri="{BB962C8B-B14F-4D97-AF65-F5344CB8AC3E}">
        <p14:creationId xmlns:p14="http://schemas.microsoft.com/office/powerpoint/2010/main" val="185167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606DB-1973-FC78-9FAA-94FF0CAA0409}"/>
              </a:ext>
            </a:extLst>
          </p:cNvPr>
          <p:cNvSpPr>
            <a:spLocks noGrp="1"/>
          </p:cNvSpPr>
          <p:nvPr>
            <p:ph type="title"/>
          </p:nvPr>
        </p:nvSpPr>
        <p:spPr>
          <a:xfrm>
            <a:off x="5612416" y="495300"/>
            <a:ext cx="2491168" cy="492443"/>
          </a:xfrm>
        </p:spPr>
        <p:txBody>
          <a:bodyPr/>
          <a:lstStyle/>
          <a:p>
            <a:r>
              <a:rPr lang="en-IN" sz="3200" b="1" dirty="0">
                <a:latin typeface="Times New Roman" panose="02020603050405020304" pitchFamily="18" charset="0"/>
                <a:cs typeface="Times New Roman" panose="02020603050405020304" pitchFamily="18" charset="0"/>
              </a:rPr>
              <a:t>TIMESHEET</a:t>
            </a:r>
          </a:p>
        </p:txBody>
      </p:sp>
      <p:pic>
        <p:nvPicPr>
          <p:cNvPr id="6" name="Image 144">
            <a:extLst>
              <a:ext uri="{FF2B5EF4-FFF2-40B4-BE49-F238E27FC236}">
                <a16:creationId xmlns:a16="http://schemas.microsoft.com/office/drawing/2014/main" id="{86F3CA9C-C038-4F87-822F-EFAD519DCB5A}"/>
              </a:ext>
            </a:extLst>
          </p:cNvPr>
          <p:cNvPicPr/>
          <p:nvPr/>
        </p:nvPicPr>
        <p:blipFill>
          <a:blip r:embed="rId2" cstate="print"/>
          <a:stretch>
            <a:fillRect/>
          </a:stretch>
        </p:blipFill>
        <p:spPr>
          <a:xfrm>
            <a:off x="381000" y="1300956"/>
            <a:ext cx="7045334" cy="8719344"/>
          </a:xfrm>
          <a:prstGeom prst="rect">
            <a:avLst/>
          </a:prstGeom>
        </p:spPr>
      </p:pic>
      <p:pic>
        <p:nvPicPr>
          <p:cNvPr id="7" name="Image 145">
            <a:extLst>
              <a:ext uri="{FF2B5EF4-FFF2-40B4-BE49-F238E27FC236}">
                <a16:creationId xmlns:a16="http://schemas.microsoft.com/office/drawing/2014/main" id="{DDE3F75D-5594-4C74-BAA9-4645E671AD5D}"/>
              </a:ext>
            </a:extLst>
          </p:cNvPr>
          <p:cNvPicPr/>
          <p:nvPr/>
        </p:nvPicPr>
        <p:blipFill>
          <a:blip r:embed="rId3" cstate="print"/>
          <a:stretch>
            <a:fillRect/>
          </a:stretch>
        </p:blipFill>
        <p:spPr>
          <a:xfrm>
            <a:off x="7239000" y="5287297"/>
            <a:ext cx="6324600" cy="4724400"/>
          </a:xfrm>
          <a:prstGeom prst="rect">
            <a:avLst/>
          </a:prstGeom>
        </p:spPr>
      </p:pic>
    </p:spTree>
    <p:extLst>
      <p:ext uri="{BB962C8B-B14F-4D97-AF65-F5344CB8AC3E}">
        <p14:creationId xmlns:p14="http://schemas.microsoft.com/office/powerpoint/2010/main" val="121324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606DB-1973-FC78-9FAA-94FF0CAA0409}"/>
              </a:ext>
            </a:extLst>
          </p:cNvPr>
          <p:cNvSpPr>
            <a:spLocks noGrp="1"/>
          </p:cNvSpPr>
          <p:nvPr>
            <p:ph type="title"/>
          </p:nvPr>
        </p:nvSpPr>
        <p:spPr>
          <a:xfrm>
            <a:off x="4482608" y="571500"/>
            <a:ext cx="4750784" cy="492443"/>
          </a:xfrm>
        </p:spPr>
        <p:txBody>
          <a:bodyPr/>
          <a:lstStyle/>
          <a:p>
            <a:pPr algn="ctr"/>
            <a:r>
              <a:rPr lang="en-IN" sz="3200" b="1" dirty="0">
                <a:latin typeface="Times New Roman" panose="02020603050405020304" pitchFamily="18" charset="0"/>
                <a:cs typeface="Times New Roman" panose="02020603050405020304" pitchFamily="18" charset="0"/>
              </a:rPr>
              <a:t>SCREENSHOTS</a:t>
            </a:r>
          </a:p>
        </p:txBody>
      </p:sp>
      <p:pic>
        <p:nvPicPr>
          <p:cNvPr id="5" name="Image 146">
            <a:extLst>
              <a:ext uri="{FF2B5EF4-FFF2-40B4-BE49-F238E27FC236}">
                <a16:creationId xmlns:a16="http://schemas.microsoft.com/office/drawing/2014/main" id="{8EF5535D-914E-4E2B-81CA-0B23A2B1F54A}"/>
              </a:ext>
            </a:extLst>
          </p:cNvPr>
          <p:cNvPicPr/>
          <p:nvPr/>
        </p:nvPicPr>
        <p:blipFill>
          <a:blip r:embed="rId2" cstate="print"/>
          <a:stretch>
            <a:fillRect/>
          </a:stretch>
        </p:blipFill>
        <p:spPr>
          <a:xfrm>
            <a:off x="914400" y="2019300"/>
            <a:ext cx="11887200" cy="7315199"/>
          </a:xfrm>
          <a:prstGeom prst="rect">
            <a:avLst/>
          </a:prstGeom>
        </p:spPr>
      </p:pic>
      <p:sp>
        <p:nvSpPr>
          <p:cNvPr id="3" name="TextBox 2">
            <a:extLst>
              <a:ext uri="{FF2B5EF4-FFF2-40B4-BE49-F238E27FC236}">
                <a16:creationId xmlns:a16="http://schemas.microsoft.com/office/drawing/2014/main" id="{A930767C-95B5-48BC-A2AD-43F3360FA5C8}"/>
              </a:ext>
            </a:extLst>
          </p:cNvPr>
          <p:cNvSpPr txBox="1"/>
          <p:nvPr/>
        </p:nvSpPr>
        <p:spPr>
          <a:xfrm flipH="1">
            <a:off x="762000" y="1649968"/>
            <a:ext cx="2804162" cy="369332"/>
          </a:xfrm>
          <a:prstGeom prst="rect">
            <a:avLst/>
          </a:prstGeom>
          <a:noFill/>
        </p:spPr>
        <p:txBody>
          <a:bodyPr wrap="square" rtlCol="0">
            <a:spAutoFit/>
          </a:bodyPr>
          <a:lstStyle/>
          <a:p>
            <a:r>
              <a:rPr lang="en-IN" dirty="0"/>
              <a:t>HOME PAGE:</a:t>
            </a:r>
          </a:p>
        </p:txBody>
      </p:sp>
    </p:spTree>
    <p:extLst>
      <p:ext uri="{BB962C8B-B14F-4D97-AF65-F5344CB8AC3E}">
        <p14:creationId xmlns:p14="http://schemas.microsoft.com/office/powerpoint/2010/main" val="2760145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46">
            <a:extLst>
              <a:ext uri="{FF2B5EF4-FFF2-40B4-BE49-F238E27FC236}">
                <a16:creationId xmlns:a16="http://schemas.microsoft.com/office/drawing/2014/main" id="{8EF5535D-914E-4E2B-81CA-0B23A2B1F54A}"/>
              </a:ext>
            </a:extLst>
          </p:cNvPr>
          <p:cNvPicPr/>
          <p:nvPr/>
        </p:nvPicPr>
        <p:blipFill>
          <a:blip r:embed="rId2">
            <a:extLst>
              <a:ext uri="{28A0092B-C50C-407E-A947-70E740481C1C}">
                <a14:useLocalDpi xmlns:a14="http://schemas.microsoft.com/office/drawing/2010/main" val="0"/>
              </a:ext>
            </a:extLst>
          </a:blip>
          <a:srcRect/>
          <a:stretch/>
        </p:blipFill>
        <p:spPr>
          <a:xfrm>
            <a:off x="914400" y="2746322"/>
            <a:ext cx="11887200" cy="5861154"/>
          </a:xfrm>
          <a:prstGeom prst="rect">
            <a:avLst/>
          </a:prstGeom>
        </p:spPr>
      </p:pic>
      <p:sp>
        <p:nvSpPr>
          <p:cNvPr id="3" name="TextBox 2">
            <a:extLst>
              <a:ext uri="{FF2B5EF4-FFF2-40B4-BE49-F238E27FC236}">
                <a16:creationId xmlns:a16="http://schemas.microsoft.com/office/drawing/2014/main" id="{A930767C-95B5-48BC-A2AD-43F3360FA5C8}"/>
              </a:ext>
            </a:extLst>
          </p:cNvPr>
          <p:cNvSpPr txBox="1"/>
          <p:nvPr/>
        </p:nvSpPr>
        <p:spPr>
          <a:xfrm flipH="1">
            <a:off x="762000" y="1649968"/>
            <a:ext cx="2804162" cy="369332"/>
          </a:xfrm>
          <a:prstGeom prst="rect">
            <a:avLst/>
          </a:prstGeom>
          <a:noFill/>
        </p:spPr>
        <p:txBody>
          <a:bodyPr wrap="square" rtlCol="0">
            <a:spAutoFit/>
          </a:bodyPr>
          <a:lstStyle/>
          <a:p>
            <a:r>
              <a:rPr lang="en-IN" dirty="0"/>
              <a:t>USER LOGIN PAGE:</a:t>
            </a:r>
          </a:p>
        </p:txBody>
      </p:sp>
    </p:spTree>
    <p:extLst>
      <p:ext uri="{BB962C8B-B14F-4D97-AF65-F5344CB8AC3E}">
        <p14:creationId xmlns:p14="http://schemas.microsoft.com/office/powerpoint/2010/main" val="288666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46">
            <a:extLst>
              <a:ext uri="{FF2B5EF4-FFF2-40B4-BE49-F238E27FC236}">
                <a16:creationId xmlns:a16="http://schemas.microsoft.com/office/drawing/2014/main" id="{8EF5535D-914E-4E2B-81CA-0B23A2B1F54A}"/>
              </a:ext>
            </a:extLst>
          </p:cNvPr>
          <p:cNvPicPr/>
          <p:nvPr/>
        </p:nvPicPr>
        <p:blipFill>
          <a:blip r:embed="rId2">
            <a:extLst>
              <a:ext uri="{28A0092B-C50C-407E-A947-70E740481C1C}">
                <a14:useLocalDpi xmlns:a14="http://schemas.microsoft.com/office/drawing/2010/main" val="0"/>
              </a:ext>
            </a:extLst>
          </a:blip>
          <a:srcRect/>
          <a:stretch/>
        </p:blipFill>
        <p:spPr>
          <a:xfrm>
            <a:off x="996846" y="2747610"/>
            <a:ext cx="11722308" cy="5861154"/>
          </a:xfrm>
          <a:prstGeom prst="rect">
            <a:avLst/>
          </a:prstGeom>
        </p:spPr>
      </p:pic>
      <p:sp>
        <p:nvSpPr>
          <p:cNvPr id="3" name="TextBox 2">
            <a:extLst>
              <a:ext uri="{FF2B5EF4-FFF2-40B4-BE49-F238E27FC236}">
                <a16:creationId xmlns:a16="http://schemas.microsoft.com/office/drawing/2014/main" id="{A930767C-95B5-48BC-A2AD-43F3360FA5C8}"/>
              </a:ext>
            </a:extLst>
          </p:cNvPr>
          <p:cNvSpPr txBox="1"/>
          <p:nvPr/>
        </p:nvSpPr>
        <p:spPr>
          <a:xfrm flipH="1">
            <a:off x="762000" y="1649968"/>
            <a:ext cx="2804162" cy="369332"/>
          </a:xfrm>
          <a:prstGeom prst="rect">
            <a:avLst/>
          </a:prstGeom>
          <a:noFill/>
        </p:spPr>
        <p:txBody>
          <a:bodyPr wrap="square" rtlCol="0">
            <a:spAutoFit/>
          </a:bodyPr>
          <a:lstStyle/>
          <a:p>
            <a:r>
              <a:rPr lang="en-IN" dirty="0"/>
              <a:t>USER DASHBOARD PAGE:</a:t>
            </a:r>
          </a:p>
        </p:txBody>
      </p:sp>
    </p:spTree>
    <p:extLst>
      <p:ext uri="{BB962C8B-B14F-4D97-AF65-F5344CB8AC3E}">
        <p14:creationId xmlns:p14="http://schemas.microsoft.com/office/powerpoint/2010/main" val="190377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46">
            <a:extLst>
              <a:ext uri="{FF2B5EF4-FFF2-40B4-BE49-F238E27FC236}">
                <a16:creationId xmlns:a16="http://schemas.microsoft.com/office/drawing/2014/main" id="{8EF5535D-914E-4E2B-81CA-0B23A2B1F54A}"/>
              </a:ext>
            </a:extLst>
          </p:cNvPr>
          <p:cNvPicPr/>
          <p:nvPr/>
        </p:nvPicPr>
        <p:blipFill>
          <a:blip r:embed="rId2">
            <a:extLst>
              <a:ext uri="{28A0092B-C50C-407E-A947-70E740481C1C}">
                <a14:useLocalDpi xmlns:a14="http://schemas.microsoft.com/office/drawing/2010/main" val="0"/>
              </a:ext>
            </a:extLst>
          </a:blip>
          <a:srcRect/>
          <a:stretch/>
        </p:blipFill>
        <p:spPr>
          <a:xfrm>
            <a:off x="1026903" y="2747610"/>
            <a:ext cx="11662193" cy="5861154"/>
          </a:xfrm>
          <a:prstGeom prst="rect">
            <a:avLst/>
          </a:prstGeom>
        </p:spPr>
      </p:pic>
      <p:sp>
        <p:nvSpPr>
          <p:cNvPr id="3" name="TextBox 2">
            <a:extLst>
              <a:ext uri="{FF2B5EF4-FFF2-40B4-BE49-F238E27FC236}">
                <a16:creationId xmlns:a16="http://schemas.microsoft.com/office/drawing/2014/main" id="{A930767C-95B5-48BC-A2AD-43F3360FA5C8}"/>
              </a:ext>
            </a:extLst>
          </p:cNvPr>
          <p:cNvSpPr txBox="1"/>
          <p:nvPr/>
        </p:nvSpPr>
        <p:spPr>
          <a:xfrm flipH="1">
            <a:off x="762000" y="1649968"/>
            <a:ext cx="3352800" cy="369332"/>
          </a:xfrm>
          <a:prstGeom prst="rect">
            <a:avLst/>
          </a:prstGeom>
          <a:noFill/>
        </p:spPr>
        <p:txBody>
          <a:bodyPr wrap="square" rtlCol="0">
            <a:spAutoFit/>
          </a:bodyPr>
          <a:lstStyle/>
          <a:p>
            <a:r>
              <a:rPr lang="en-IN" dirty="0"/>
              <a:t>USER LODGE COMPLAINT PAGE:</a:t>
            </a:r>
          </a:p>
        </p:txBody>
      </p:sp>
    </p:spTree>
    <p:extLst>
      <p:ext uri="{BB962C8B-B14F-4D97-AF65-F5344CB8AC3E}">
        <p14:creationId xmlns:p14="http://schemas.microsoft.com/office/powerpoint/2010/main" val="3256362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46">
            <a:extLst>
              <a:ext uri="{FF2B5EF4-FFF2-40B4-BE49-F238E27FC236}">
                <a16:creationId xmlns:a16="http://schemas.microsoft.com/office/drawing/2014/main" id="{8EF5535D-914E-4E2B-81CA-0B23A2B1F54A}"/>
              </a:ext>
            </a:extLst>
          </p:cNvPr>
          <p:cNvPicPr/>
          <p:nvPr/>
        </p:nvPicPr>
        <p:blipFill>
          <a:blip r:embed="rId2">
            <a:extLst>
              <a:ext uri="{28A0092B-C50C-407E-A947-70E740481C1C}">
                <a14:useLocalDpi xmlns:a14="http://schemas.microsoft.com/office/drawing/2010/main" val="0"/>
              </a:ext>
            </a:extLst>
          </a:blip>
          <a:srcRect/>
          <a:stretch/>
        </p:blipFill>
        <p:spPr>
          <a:xfrm>
            <a:off x="1116767" y="2747610"/>
            <a:ext cx="11482465" cy="5861154"/>
          </a:xfrm>
          <a:prstGeom prst="rect">
            <a:avLst/>
          </a:prstGeom>
        </p:spPr>
      </p:pic>
      <p:sp>
        <p:nvSpPr>
          <p:cNvPr id="3" name="TextBox 2">
            <a:extLst>
              <a:ext uri="{FF2B5EF4-FFF2-40B4-BE49-F238E27FC236}">
                <a16:creationId xmlns:a16="http://schemas.microsoft.com/office/drawing/2014/main" id="{A930767C-95B5-48BC-A2AD-43F3360FA5C8}"/>
              </a:ext>
            </a:extLst>
          </p:cNvPr>
          <p:cNvSpPr txBox="1"/>
          <p:nvPr/>
        </p:nvSpPr>
        <p:spPr>
          <a:xfrm flipH="1">
            <a:off x="762000" y="1649968"/>
            <a:ext cx="3352800" cy="369332"/>
          </a:xfrm>
          <a:prstGeom prst="rect">
            <a:avLst/>
          </a:prstGeom>
          <a:noFill/>
        </p:spPr>
        <p:txBody>
          <a:bodyPr wrap="square" rtlCol="0">
            <a:spAutoFit/>
          </a:bodyPr>
          <a:lstStyle/>
          <a:p>
            <a:r>
              <a:rPr lang="en-IN" dirty="0"/>
              <a:t>USER COMPLAINT HISTORY PAGE:</a:t>
            </a:r>
          </a:p>
        </p:txBody>
      </p:sp>
    </p:spTree>
    <p:extLst>
      <p:ext uri="{BB962C8B-B14F-4D97-AF65-F5344CB8AC3E}">
        <p14:creationId xmlns:p14="http://schemas.microsoft.com/office/powerpoint/2010/main" val="426477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46">
            <a:extLst>
              <a:ext uri="{FF2B5EF4-FFF2-40B4-BE49-F238E27FC236}">
                <a16:creationId xmlns:a16="http://schemas.microsoft.com/office/drawing/2014/main" id="{8EF5535D-914E-4E2B-81CA-0B23A2B1F54A}"/>
              </a:ext>
            </a:extLst>
          </p:cNvPr>
          <p:cNvPicPr/>
          <p:nvPr/>
        </p:nvPicPr>
        <p:blipFill>
          <a:blip r:embed="rId2">
            <a:extLst>
              <a:ext uri="{28A0092B-C50C-407E-A947-70E740481C1C}">
                <a14:useLocalDpi xmlns:a14="http://schemas.microsoft.com/office/drawing/2010/main" val="0"/>
              </a:ext>
            </a:extLst>
          </a:blip>
          <a:srcRect/>
          <a:stretch/>
        </p:blipFill>
        <p:spPr>
          <a:xfrm>
            <a:off x="1116767" y="2705100"/>
            <a:ext cx="11482465" cy="3734730"/>
          </a:xfrm>
          <a:prstGeom prst="rect">
            <a:avLst/>
          </a:prstGeom>
        </p:spPr>
      </p:pic>
      <p:sp>
        <p:nvSpPr>
          <p:cNvPr id="3" name="TextBox 2">
            <a:extLst>
              <a:ext uri="{FF2B5EF4-FFF2-40B4-BE49-F238E27FC236}">
                <a16:creationId xmlns:a16="http://schemas.microsoft.com/office/drawing/2014/main" id="{A930767C-95B5-48BC-A2AD-43F3360FA5C8}"/>
              </a:ext>
            </a:extLst>
          </p:cNvPr>
          <p:cNvSpPr txBox="1"/>
          <p:nvPr/>
        </p:nvSpPr>
        <p:spPr>
          <a:xfrm flipH="1">
            <a:off x="762000" y="1649968"/>
            <a:ext cx="3352800" cy="369332"/>
          </a:xfrm>
          <a:prstGeom prst="rect">
            <a:avLst/>
          </a:prstGeom>
          <a:noFill/>
        </p:spPr>
        <p:txBody>
          <a:bodyPr wrap="square" rtlCol="0">
            <a:spAutoFit/>
          </a:bodyPr>
          <a:lstStyle/>
          <a:p>
            <a:r>
              <a:rPr lang="en-IN" dirty="0"/>
              <a:t>ADMIN PAGE:</a:t>
            </a:r>
          </a:p>
        </p:txBody>
      </p:sp>
    </p:spTree>
    <p:extLst>
      <p:ext uri="{BB962C8B-B14F-4D97-AF65-F5344CB8AC3E}">
        <p14:creationId xmlns:p14="http://schemas.microsoft.com/office/powerpoint/2010/main" val="230480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5499" y="419100"/>
            <a:ext cx="6985000" cy="505267"/>
          </a:xfrm>
          <a:prstGeom prst="rect">
            <a:avLst/>
          </a:prstGeom>
        </p:spPr>
        <p:txBody>
          <a:bodyPr vert="horz" wrap="square" lIns="0" tIns="12700" rIns="0" bIns="0" rtlCol="0">
            <a:spAutoFit/>
          </a:bodyPr>
          <a:lstStyle/>
          <a:p>
            <a:pPr marL="12700">
              <a:spcBef>
                <a:spcPts val="100"/>
              </a:spcBef>
            </a:pPr>
            <a:r>
              <a:rPr lang="en-IN" sz="3200" b="1" dirty="0">
                <a:latin typeface="Times New Roman" panose="02020603050405020304" pitchFamily="18" charset="0"/>
                <a:cs typeface="Times New Roman" panose="02020603050405020304" pitchFamily="18" charset="0"/>
              </a:rPr>
              <a:t>COMPANY ACCEPTANCE LETTER</a:t>
            </a:r>
            <a:endParaRPr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7A6222C-BD7B-FBAC-392B-CC3F19802A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85367" y="1324545"/>
            <a:ext cx="5945263" cy="83770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146">
            <a:extLst>
              <a:ext uri="{FF2B5EF4-FFF2-40B4-BE49-F238E27FC236}">
                <a16:creationId xmlns:a16="http://schemas.microsoft.com/office/drawing/2014/main" id="{8EF5535D-914E-4E2B-81CA-0B23A2B1F54A}"/>
              </a:ext>
            </a:extLst>
          </p:cNvPr>
          <p:cNvPicPr/>
          <p:nvPr/>
        </p:nvPicPr>
        <p:blipFill>
          <a:blip r:embed="rId2">
            <a:extLst>
              <a:ext uri="{28A0092B-C50C-407E-A947-70E740481C1C}">
                <a14:useLocalDpi xmlns:a14="http://schemas.microsoft.com/office/drawing/2010/main" val="0"/>
              </a:ext>
            </a:extLst>
          </a:blip>
          <a:srcRect/>
          <a:stretch/>
        </p:blipFill>
        <p:spPr>
          <a:xfrm>
            <a:off x="876300" y="2552700"/>
            <a:ext cx="11963400" cy="6665664"/>
          </a:xfrm>
          <a:prstGeom prst="rect">
            <a:avLst/>
          </a:prstGeom>
        </p:spPr>
      </p:pic>
      <p:sp>
        <p:nvSpPr>
          <p:cNvPr id="3" name="TextBox 2">
            <a:extLst>
              <a:ext uri="{FF2B5EF4-FFF2-40B4-BE49-F238E27FC236}">
                <a16:creationId xmlns:a16="http://schemas.microsoft.com/office/drawing/2014/main" id="{A930767C-95B5-48BC-A2AD-43F3360FA5C8}"/>
              </a:ext>
            </a:extLst>
          </p:cNvPr>
          <p:cNvSpPr txBox="1"/>
          <p:nvPr/>
        </p:nvSpPr>
        <p:spPr>
          <a:xfrm flipH="1">
            <a:off x="762000" y="1649968"/>
            <a:ext cx="3352800" cy="369332"/>
          </a:xfrm>
          <a:prstGeom prst="rect">
            <a:avLst/>
          </a:prstGeom>
          <a:noFill/>
        </p:spPr>
        <p:txBody>
          <a:bodyPr wrap="square" rtlCol="0">
            <a:spAutoFit/>
          </a:bodyPr>
          <a:lstStyle/>
          <a:p>
            <a:r>
              <a:rPr lang="en-IN" dirty="0"/>
              <a:t>ADMIN DASHBOARD PAGE:</a:t>
            </a:r>
          </a:p>
        </p:txBody>
      </p:sp>
    </p:spTree>
    <p:extLst>
      <p:ext uri="{BB962C8B-B14F-4D97-AF65-F5344CB8AC3E}">
        <p14:creationId xmlns:p14="http://schemas.microsoft.com/office/powerpoint/2010/main" val="3868464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DE3E4A-887D-85BE-2F5B-8C68199D7465}"/>
              </a:ext>
            </a:extLst>
          </p:cNvPr>
          <p:cNvSpPr txBox="1"/>
          <p:nvPr/>
        </p:nvSpPr>
        <p:spPr>
          <a:xfrm>
            <a:off x="4381500" y="4635668"/>
            <a:ext cx="4953000"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82067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7648" y="318866"/>
            <a:ext cx="8140699" cy="505267"/>
          </a:xfrm>
          <a:prstGeom prst="rect">
            <a:avLst/>
          </a:prstGeom>
        </p:spPr>
        <p:txBody>
          <a:bodyPr vert="horz" wrap="square" lIns="0" tIns="12700" rIns="0" bIns="0" rtlCol="0">
            <a:spAutoFit/>
          </a:bodyPr>
          <a:lstStyle/>
          <a:p>
            <a:pPr marL="144780" algn="ctr">
              <a:spcBef>
                <a:spcPts val="295"/>
              </a:spcBef>
              <a:spcAft>
                <a:spcPts val="0"/>
              </a:spcAft>
            </a:pPr>
            <a:r>
              <a:rPr lang="en-US" sz="3200" b="1" dirty="0">
                <a:effectLst/>
                <a:latin typeface="Times New Roman" panose="02020603050405020304" pitchFamily="18" charset="0"/>
                <a:ea typeface="Times New Roman" panose="02020603050405020304" pitchFamily="18" charset="0"/>
              </a:rPr>
              <a:t>PROJECT</a:t>
            </a:r>
            <a:r>
              <a:rPr lang="en-US" sz="3200" b="1" spc="-85" dirty="0">
                <a:effectLst/>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COMPLETION</a:t>
            </a:r>
            <a:r>
              <a:rPr lang="en-US" sz="3200" b="1" spc="-70" dirty="0">
                <a:effectLst/>
                <a:latin typeface="Times New Roman" panose="02020603050405020304" pitchFamily="18" charset="0"/>
                <a:ea typeface="Times New Roman" panose="02020603050405020304" pitchFamily="18" charset="0"/>
              </a:rPr>
              <a:t> </a:t>
            </a:r>
            <a:r>
              <a:rPr lang="en-US" sz="3200" b="1" spc="-10" dirty="0">
                <a:effectLst/>
                <a:latin typeface="Times New Roman" panose="02020603050405020304" pitchFamily="18" charset="0"/>
                <a:ea typeface="Times New Roman" panose="02020603050405020304" pitchFamily="18" charset="0"/>
              </a:rPr>
              <a:t>CERTIFICATE</a:t>
            </a:r>
            <a:endParaRPr lang="en-IN" sz="32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F7A6222C-BD7B-FBAC-392B-CC3F19802A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86617" y="1326306"/>
            <a:ext cx="5942763" cy="8373517"/>
          </a:xfrm>
          <a:prstGeom prst="rect">
            <a:avLst/>
          </a:prstGeom>
        </p:spPr>
      </p:pic>
    </p:spTree>
    <p:extLst>
      <p:ext uri="{BB962C8B-B14F-4D97-AF65-F5344CB8AC3E}">
        <p14:creationId xmlns:p14="http://schemas.microsoft.com/office/powerpoint/2010/main" val="1038680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499870" y="8728076"/>
            <a:ext cx="4500245" cy="24128"/>
          </a:xfrm>
          <a:prstGeom prst="rect">
            <a:avLst/>
          </a:prstGeom>
        </p:spPr>
      </p:pic>
      <p:sp>
        <p:nvSpPr>
          <p:cNvPr id="7" name="TextBox 6">
            <a:extLst>
              <a:ext uri="{FF2B5EF4-FFF2-40B4-BE49-F238E27FC236}">
                <a16:creationId xmlns:a16="http://schemas.microsoft.com/office/drawing/2014/main" id="{5D7F8451-B34D-7F5C-9E87-2A2055479D59}"/>
              </a:ext>
            </a:extLst>
          </p:cNvPr>
          <p:cNvSpPr txBox="1"/>
          <p:nvPr/>
        </p:nvSpPr>
        <p:spPr>
          <a:xfrm>
            <a:off x="5600700" y="419100"/>
            <a:ext cx="25146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ABSTRACT</a:t>
            </a:r>
          </a:p>
        </p:txBody>
      </p:sp>
      <p:sp>
        <p:nvSpPr>
          <p:cNvPr id="9" name="TextBox 8">
            <a:extLst>
              <a:ext uri="{FF2B5EF4-FFF2-40B4-BE49-F238E27FC236}">
                <a16:creationId xmlns:a16="http://schemas.microsoft.com/office/drawing/2014/main" id="{E8ACF1EE-6A1F-8583-81EB-FAE928D6217F}"/>
              </a:ext>
            </a:extLst>
          </p:cNvPr>
          <p:cNvSpPr txBox="1"/>
          <p:nvPr/>
        </p:nvSpPr>
        <p:spPr>
          <a:xfrm>
            <a:off x="685800" y="1714500"/>
            <a:ext cx="12344400" cy="7770845"/>
          </a:xfrm>
          <a:prstGeom prst="rect">
            <a:avLst/>
          </a:prstGeom>
          <a:noFill/>
        </p:spPr>
        <p:txBody>
          <a:bodyPr wrap="square">
            <a:spAutoFit/>
          </a:bodyPr>
          <a:lstStyle/>
          <a:p>
            <a:pPr algn="just" fontAlgn="base">
              <a:lnSpc>
                <a:spcPct val="150000"/>
              </a:lnSpc>
            </a:pPr>
            <a:r>
              <a:rPr lang="en-IN"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Image Classification using CNN is a deep learning-based project that classifies </a:t>
            </a:r>
          </a:p>
          <a:p>
            <a:pPr algn="just" fontAlgn="base">
              <a:lnSpc>
                <a:spcPct val="150000"/>
              </a:lnSpc>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images into different categories using Convolutional Neural Networks (CNNs). CNNs are widely used for image recognition tasks due to their ability to capture spatial hierarchies in images. This project is trained on the CIFAR-10 dataset, which consists of 60,000 images across 10 classes, enabling the model to classify images with high accuracy. </a:t>
            </a:r>
          </a:p>
          <a:p>
            <a:pPr algn="just" fontAlgn="base">
              <a:lnSpc>
                <a:spcPct val="150000"/>
              </a:lnSpc>
            </a:pP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This project is implemented using Python,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Flask. The CNN model is trained from scratch using </a:t>
            </a:r>
            <a:r>
              <a:rPr lang="en-US" sz="2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r>
              <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leveraging data augmentation techniques to enhance generalization. Once trained, the model is deployed in a Flask-based web application, allowing users to upload images and receive real-time classification results. The web application is designed with a modern UI, ensuring an interactive and seamless experience for users</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2BB97-7AA1-4BA1-B7D5-14516E3995A0}"/>
              </a:ext>
            </a:extLst>
          </p:cNvPr>
          <p:cNvPicPr>
            <a:picLocks noChangeAspect="1"/>
          </p:cNvPicPr>
          <p:nvPr/>
        </p:nvPicPr>
        <p:blipFill rotWithShape="1">
          <a:blip r:embed="rId2"/>
          <a:srcRect l="7609" r="11141"/>
          <a:stretch/>
        </p:blipFill>
        <p:spPr>
          <a:xfrm>
            <a:off x="457200" y="1257300"/>
            <a:ext cx="12668250" cy="7239000"/>
          </a:xfrm>
          <a:prstGeom prst="rect">
            <a:avLst/>
          </a:prstGeom>
        </p:spPr>
      </p:pic>
    </p:spTree>
    <p:extLst>
      <p:ext uri="{BB962C8B-B14F-4D97-AF65-F5344CB8AC3E}">
        <p14:creationId xmlns:p14="http://schemas.microsoft.com/office/powerpoint/2010/main" val="180875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8D181E-415C-9A2C-EE8A-E3E7F84F6974}"/>
              </a:ext>
            </a:extLst>
          </p:cNvPr>
          <p:cNvSpPr txBox="1"/>
          <p:nvPr/>
        </p:nvSpPr>
        <p:spPr>
          <a:xfrm>
            <a:off x="778476" y="571500"/>
            <a:ext cx="12251724" cy="4216860"/>
          </a:xfrm>
          <a:prstGeom prst="rect">
            <a:avLst/>
          </a:prstGeom>
          <a:noFill/>
        </p:spPr>
        <p:txBody>
          <a:bodyPr wrap="square">
            <a:spAutoFit/>
          </a:bodyPr>
          <a:lstStyle/>
          <a:p>
            <a:pPr algn="just">
              <a:lnSpc>
                <a:spcPct val="150000"/>
              </a:lnSpc>
              <a:spcAft>
                <a:spcPts val="1000"/>
              </a:spcAft>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SOFTWARE REQUIREMENTS:</a:t>
            </a:r>
            <a:endParaRPr lang="en-IN" sz="32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sz="2400" dirty="0">
                <a:effectLst/>
                <a:latin typeface="Times New Roman" panose="02020603050405020304" pitchFamily="18" charset="0"/>
                <a:cs typeface="Times New Roman" panose="02020603050405020304" pitchFamily="18" charset="0"/>
              </a:rPr>
              <a:t>• Operating System: Windows</a:t>
            </a:r>
          </a:p>
          <a:p>
            <a:pPr algn="just">
              <a:lnSpc>
                <a:spcPct val="150000"/>
              </a:lnSpc>
            </a:pPr>
            <a:r>
              <a:rPr lang="en-IN" sz="2400" dirty="0">
                <a:effectLst/>
                <a:latin typeface="Times New Roman" panose="02020603050405020304" pitchFamily="18" charset="0"/>
                <a:cs typeface="Times New Roman" panose="02020603050405020304" pitchFamily="18" charset="0"/>
              </a:rPr>
              <a:t>• Platform: Visual Studio Code and Flask</a:t>
            </a:r>
          </a:p>
          <a:p>
            <a:pPr algn="just">
              <a:lnSpc>
                <a:spcPct val="150000"/>
              </a:lnSpc>
            </a:pPr>
            <a:r>
              <a:rPr lang="en-IN" sz="2400" dirty="0">
                <a:effectLst/>
                <a:latin typeface="Times New Roman" panose="02020603050405020304" pitchFamily="18" charset="0"/>
                <a:cs typeface="Times New Roman" panose="02020603050405020304" pitchFamily="18" charset="0"/>
              </a:rPr>
              <a:t>• Programming Language: Python 3.8+</a:t>
            </a:r>
          </a:p>
          <a:p>
            <a:pPr algn="just">
              <a:lnSpc>
                <a:spcPct val="150000"/>
              </a:lnSpc>
            </a:pPr>
            <a:r>
              <a:rPr lang="en-IN" sz="2400" dirty="0">
                <a:effectLst/>
                <a:latin typeface="Times New Roman" panose="02020603050405020304" pitchFamily="18" charset="0"/>
                <a:cs typeface="Times New Roman" panose="02020603050405020304" pitchFamily="18" charset="0"/>
              </a:rPr>
              <a:t>• Libraries &amp; Frameworks: Deep Learning: </a:t>
            </a:r>
            <a:r>
              <a:rPr lang="en-IN" sz="2400" dirty="0" err="1">
                <a:effectLst/>
                <a:latin typeface="Times New Roman" panose="02020603050405020304" pitchFamily="18" charset="0"/>
                <a:cs typeface="Times New Roman" panose="02020603050405020304" pitchFamily="18" charset="0"/>
              </a:rPr>
              <a:t>PyTorch</a:t>
            </a:r>
            <a:r>
              <a:rPr lang="en-IN" sz="2400" dirty="0">
                <a:effectLst/>
                <a:latin typeface="Times New Roman" panose="02020603050405020304" pitchFamily="18" charset="0"/>
                <a:cs typeface="Times New Roman" panose="02020603050405020304" pitchFamily="18" charset="0"/>
              </a:rPr>
              <a:t>, </a:t>
            </a:r>
            <a:r>
              <a:rPr lang="en-IN" sz="2400" dirty="0" err="1">
                <a:effectLst/>
                <a:latin typeface="Times New Roman" panose="02020603050405020304" pitchFamily="18" charset="0"/>
                <a:cs typeface="Times New Roman" panose="02020603050405020304" pitchFamily="18" charset="0"/>
              </a:rPr>
              <a:t>Torchvision</a:t>
            </a:r>
            <a:r>
              <a:rPr lang="en-IN" sz="2400" dirty="0">
                <a:effectLst/>
                <a:latin typeface="Times New Roman" panose="02020603050405020304" pitchFamily="18" charset="0"/>
                <a:cs typeface="Times New Roman" panose="02020603050405020304" pitchFamily="18" charset="0"/>
              </a:rPr>
              <a:t>,  Data Handling: NumPy, Pandas, Image Processing: OpenCV, PIL (Pillow), Visualization: Matplotlib, Seaborn, Model Interpretation: Grad-CAM Web Framework: Flask</a:t>
            </a:r>
          </a:p>
        </p:txBody>
      </p:sp>
      <p:sp>
        <p:nvSpPr>
          <p:cNvPr id="12" name="TextBox 11">
            <a:extLst>
              <a:ext uri="{FF2B5EF4-FFF2-40B4-BE49-F238E27FC236}">
                <a16:creationId xmlns:a16="http://schemas.microsoft.com/office/drawing/2014/main" id="{BE428515-6E06-5E4B-B65E-472AC5484347}"/>
              </a:ext>
            </a:extLst>
          </p:cNvPr>
          <p:cNvSpPr txBox="1"/>
          <p:nvPr/>
        </p:nvSpPr>
        <p:spPr>
          <a:xfrm>
            <a:off x="778476" y="5485122"/>
            <a:ext cx="7467600" cy="3662862"/>
          </a:xfrm>
          <a:prstGeom prst="rect">
            <a:avLst/>
          </a:prstGeom>
          <a:noFill/>
        </p:spPr>
        <p:txBody>
          <a:bodyPr wrap="square">
            <a:spAutoFit/>
          </a:bodyPr>
          <a:lstStyle/>
          <a:p>
            <a:pPr algn="just">
              <a:lnSpc>
                <a:spcPct val="150000"/>
              </a:lnSpc>
              <a:spcAft>
                <a:spcPts val="1000"/>
              </a:spcAft>
            </a:pPr>
            <a:r>
              <a:rPr lang="en-US" sz="3200" b="1" dirty="0">
                <a:latin typeface="Times New Roman" panose="02020603050405020304" pitchFamily="18" charset="0"/>
                <a:ea typeface="Calibri" panose="020F0502020204030204" pitchFamily="34" charset="0"/>
                <a:cs typeface="Times New Roman" panose="02020603050405020304" pitchFamily="18" charset="0"/>
              </a:rPr>
              <a:t>HARDWARE REQUIREMENTS:</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 Processor: Intel </a:t>
            </a:r>
            <a:r>
              <a:rPr lang="en-IN" sz="2400" dirty="0">
                <a:latin typeface="Times New Roman" panose="02020603050405020304" pitchFamily="18" charset="0"/>
                <a:cs typeface="Times New Roman" panose="02020603050405020304" pitchFamily="18" charset="0"/>
              </a:rPr>
              <a:t>i3</a:t>
            </a:r>
            <a:endParaRPr lang="en-IN" sz="2400" dirty="0">
              <a:effectLst/>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 Processor Speed : 250MHz to 667 MHz </a:t>
            </a:r>
          </a:p>
          <a:p>
            <a:pPr algn="just">
              <a:lnSpc>
                <a:spcPct val="150000"/>
              </a:lnSpc>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 RAM: 8 GB </a:t>
            </a:r>
          </a:p>
          <a:p>
            <a:pPr algn="just">
              <a:lnSpc>
                <a:spcPct val="150000"/>
              </a:lnSpc>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 Hard Disk: 250 GB </a:t>
            </a:r>
          </a:p>
          <a:p>
            <a:pPr algn="just">
              <a:lnSpc>
                <a:spcPct val="150000"/>
              </a:lnSpc>
              <a:buFont typeface="Arial" panose="020B0604020202020204" pitchFamily="34" charset="0"/>
              <a:buChar char="•"/>
            </a:pPr>
            <a:r>
              <a:rPr lang="en-IN" sz="2400" dirty="0">
                <a:effectLst/>
                <a:latin typeface="Times New Roman" panose="02020603050405020304" pitchFamily="18" charset="0"/>
                <a:cs typeface="Times New Roman" panose="02020603050405020304" pitchFamily="18" charset="0"/>
              </a:rPr>
              <a:t> Keyboard: Standard 104 enhanced keyboard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B4F32DC-9140-14D3-3BE5-7F5AE646B176}"/>
              </a:ext>
            </a:extLst>
          </p:cNvPr>
          <p:cNvSpPr txBox="1"/>
          <p:nvPr/>
        </p:nvSpPr>
        <p:spPr>
          <a:xfrm>
            <a:off x="838200" y="1806528"/>
            <a:ext cx="12039600" cy="6673943"/>
          </a:xfrm>
          <a:prstGeom prst="rect">
            <a:avLst/>
          </a:prstGeom>
          <a:noFill/>
        </p:spPr>
        <p:txBody>
          <a:bodyPr wrap="square">
            <a:spAutoFit/>
          </a:bodyPr>
          <a:lstStyle/>
          <a:p>
            <a:pPr marL="63500" marR="77470" indent="456565"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	Traditional image classification methods relied on handcrafted features and classical machine learning algorithms, such as Support Vector Machines (SVM), k-Nearest Neighbors (k-NN), and Decision Trees. These models required extensive manual feature extraction techniques, including edge detection, color histograms, and texture analysis. While these methods worked well for simpler tasks, they struggled with high-dimensional and complex image datasets, often failing to capture intricate spatial features.</a:t>
            </a:r>
          </a:p>
          <a:p>
            <a:pPr marL="63500" marR="77470" indent="456565" algn="just">
              <a:lnSpc>
                <a:spcPct val="150000"/>
              </a:lnSpc>
              <a:spcAft>
                <a:spcPts val="0"/>
              </a:spcAft>
            </a:pPr>
            <a:endParaRPr lang="en-US" sz="2400" dirty="0">
              <a:effectLst/>
              <a:latin typeface="Times New Roman" panose="02020603050405020304" pitchFamily="18" charset="0"/>
              <a:ea typeface="Times New Roman" panose="02020603050405020304" pitchFamily="18" charset="0"/>
            </a:endParaRPr>
          </a:p>
          <a:p>
            <a:pPr marL="63500" marR="77470" indent="456565" algn="just">
              <a:lnSpc>
                <a:spcPct val="150000"/>
              </a:lnSpc>
              <a:spcAft>
                <a:spcPts val="0"/>
              </a:spcAft>
            </a:pPr>
            <a:r>
              <a:rPr lang="en-US" sz="2400" dirty="0">
                <a:latin typeface="Times New Roman" panose="02020603050405020304" pitchFamily="18" charset="0"/>
                <a:cs typeface="Times New Roman" panose="02020603050405020304" pitchFamily="18" charset="0"/>
              </a:rPr>
              <a:t>	Another limitation of existing methods was their inability to adapt to variations in lighting, angles, backgrounds, and object distortions. Classical approaches lacked the ability to generalize well across different datasets, leading to poor performance on unseen images. Additionally, traditional systems required large amounts of domain expertise to manually design feature extractors, making them time-consuming and inefficient.</a:t>
            </a:r>
            <a:endParaRPr lang="en-IN" sz="2400" dirty="0">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DF2F18F-1041-7677-F0BE-64FE4E1CB025}"/>
              </a:ext>
            </a:extLst>
          </p:cNvPr>
          <p:cNvSpPr txBox="1"/>
          <p:nvPr/>
        </p:nvSpPr>
        <p:spPr>
          <a:xfrm>
            <a:off x="4857750" y="419100"/>
            <a:ext cx="40005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EXISTING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C55ECF-7C4A-7271-427C-24CAE364CEB2}"/>
              </a:ext>
            </a:extLst>
          </p:cNvPr>
          <p:cNvSpPr txBox="1"/>
          <p:nvPr/>
        </p:nvSpPr>
        <p:spPr>
          <a:xfrm>
            <a:off x="876300" y="1866900"/>
            <a:ext cx="11963400" cy="8243603"/>
          </a:xfrm>
          <a:prstGeom prst="rect">
            <a:avLst/>
          </a:prstGeom>
          <a:noFill/>
        </p:spPr>
        <p:txBody>
          <a:bodyPr wrap="square">
            <a:spAutoFit/>
          </a:bodyPr>
          <a:lstStyle/>
          <a:p>
            <a:pPr marL="63500" marR="81280" indent="456565" algn="just">
              <a:lnSpc>
                <a:spcPct val="150000"/>
              </a:lnSpc>
              <a:spcAft>
                <a:spcPts val="0"/>
              </a:spcAft>
            </a:pPr>
            <a:r>
              <a:rPr lang="en-US" sz="2400" dirty="0">
                <a:effectLst/>
                <a:latin typeface="Times New Roman" panose="02020603050405020304" pitchFamily="18" charset="0"/>
                <a:cs typeface="Times New Roman" panose="02020603050405020304" pitchFamily="18" charset="0"/>
              </a:rPr>
              <a:t>	</a:t>
            </a:r>
            <a:r>
              <a:rPr lang="en-US" sz="2200" dirty="0">
                <a:effectLst/>
                <a:latin typeface="Times New Roman" panose="02020603050405020304" pitchFamily="18" charset="0"/>
                <a:cs typeface="Times New Roman" panose="02020603050405020304" pitchFamily="18" charset="0"/>
              </a:rPr>
              <a:t>To overcome the limitations of traditional approaches, this project implements an advanced deep learning-based image classification system using Convolutional Neural Networks (CNNs). Unlike conventional methods, CNNs automatically learn spatial hierarchies of features through multiple layers of convolutions, pooling, and activation functions. This eliminates the need for manual feature extraction and significantly improves classification accuracy.</a:t>
            </a:r>
          </a:p>
          <a:p>
            <a:pPr marL="63500" marR="81280" indent="456565" algn="just">
              <a:lnSpc>
                <a:spcPct val="150000"/>
              </a:lnSpc>
              <a:spcAft>
                <a:spcPts val="0"/>
              </a:spcAft>
            </a:pPr>
            <a:r>
              <a:rPr lang="en-US" sz="2200" dirty="0">
                <a:latin typeface="Times New Roman" panose="02020603050405020304" pitchFamily="18" charset="0"/>
                <a:cs typeface="Times New Roman" panose="02020603050405020304" pitchFamily="18" charset="0"/>
              </a:rPr>
              <a:t>	The proposed system is trained on the CIFAR-10 dataset, which consists of 60,000 labelled images divided into 10 distinct categories. The CNN architecture is carefully designed with multiple convolutional layers, </a:t>
            </a:r>
            <a:r>
              <a:rPr lang="en-US" sz="2200" dirty="0" err="1">
                <a:latin typeface="Times New Roman" panose="02020603050405020304" pitchFamily="18" charset="0"/>
                <a:cs typeface="Times New Roman" panose="02020603050405020304" pitchFamily="18" charset="0"/>
              </a:rPr>
              <a:t>ReLU</a:t>
            </a:r>
            <a:r>
              <a:rPr lang="en-US" sz="2200" dirty="0">
                <a:latin typeface="Times New Roman" panose="02020603050405020304" pitchFamily="18" charset="0"/>
                <a:cs typeface="Times New Roman" panose="02020603050405020304" pitchFamily="18" charset="0"/>
              </a:rPr>
              <a:t> activation functions, dropout layers, and batch normalization to optimize feature extraction and generalization. Additionally, data augmentation techniques such as random cropping, horizontal flipping, and brightness adjustments are applied to enhance the model’s robustness against variations in input images.</a:t>
            </a:r>
          </a:p>
          <a:p>
            <a:pPr marL="63500" marR="81280" indent="456565" algn="just">
              <a:lnSpc>
                <a:spcPct val="150000"/>
              </a:lnSpc>
              <a:spcAft>
                <a:spcPts val="0"/>
              </a:spcAft>
            </a:pPr>
            <a:r>
              <a:rPr lang="en-US" sz="2200" dirty="0">
                <a:latin typeface="Times New Roman" panose="02020603050405020304" pitchFamily="18" charset="0"/>
                <a:cs typeface="Times New Roman" panose="02020603050405020304" pitchFamily="18" charset="0"/>
              </a:rPr>
              <a:t>	To improve interpretability, the system integrates Grad-CAM (Gradient-weighted Class Activation Mapping), allowing users to visualize important regions in an image that contribute to classification decisions. This enhances transparency and ensures that the model’s predictions can be understood and validated.</a:t>
            </a:r>
          </a:p>
          <a:p>
            <a:pPr marL="63500" marR="81280" indent="456565" algn="just">
              <a:lnSpc>
                <a:spcPct val="150000"/>
              </a:lnSpc>
              <a:spcAft>
                <a:spcPts val="0"/>
              </a:spcAft>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70AC1A0-16D5-BC4B-C9D8-DDF2DC0A91AC}"/>
              </a:ext>
            </a:extLst>
          </p:cNvPr>
          <p:cNvSpPr txBox="1"/>
          <p:nvPr/>
        </p:nvSpPr>
        <p:spPr>
          <a:xfrm>
            <a:off x="4762500" y="495300"/>
            <a:ext cx="4191000" cy="584775"/>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2287483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337</TotalTime>
  <Words>2294</Words>
  <Application>Microsoft Office PowerPoint</Application>
  <PresentationFormat>Custom</PresentationFormat>
  <Paragraphs>88</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 MT</vt:lpstr>
      <vt:lpstr>Calibri</vt:lpstr>
      <vt:lpstr>SymbolMT</vt:lpstr>
      <vt:lpstr>Times New Roman</vt:lpstr>
      <vt:lpstr>TimesNewRomanPS</vt:lpstr>
      <vt:lpstr>TimesNewRomanPSMT</vt:lpstr>
      <vt:lpstr>Office Theme</vt:lpstr>
      <vt:lpstr>SRI KRISHNA ARTS AND SCIENCE COLLEGE</vt:lpstr>
      <vt:lpstr>ORGANISATION PROFILE</vt:lpstr>
      <vt:lpstr>COMPANY ACCEPTANCE LETTER</vt:lpstr>
      <vt:lpstr>PROJECT COMPLETION CERTIFICATE</vt:lpstr>
      <vt:lpstr>PowerPoint Presentation</vt:lpstr>
      <vt:lpstr>PowerPoint Presentation</vt:lpstr>
      <vt:lpstr>PowerPoint Presentation</vt:lpstr>
      <vt:lpstr>PowerPoint Presentation</vt:lpstr>
      <vt:lpstr>PowerPoint Presentation</vt:lpstr>
      <vt:lpstr>PowerPoint Presentation</vt:lpstr>
      <vt:lpstr>Image Preprocessing Module   The image pre-processing module prepares input images for training and classification. The system applies several pre-processing techniques:               • Resizing: Converts all images to 32x32 pixels for CNN compatibility.               • Normalization: Scales pixel values to the range [0,1].               • Data Augmentation: Uses transformations like flipping, rotation, and cropping to enhance model generalization.               • Splitting Data: Divides dataset into training (80%) and testing (20%) sets. These pre-processing steps improve model accuracy and robustness.  CNN Model Training &amp; Evaluation Module   The CNN model training module is responsible for developing the deep learning model. It follows these steps:         • Defines CNN architecture using Conv2D, MaxPooling2D, Flatten, Dense, and Dropout layers.         • Trains model using the CIFAR-10 dataset with a suitable loss function (categorical cross entropy).         • Optimizes training using an optimizer like Adam or SGD.         • Evaluates performance using accuracy, loss graphs, and confusion matrix.  The trained model can be saved and reloaded for future predictions.   </vt:lpstr>
      <vt:lpstr>Prediction &amp; Classification Module  This module handles real-time image classification. When a user uploads an image, the system:              • Pre-processes the input image (resizing, normalization).              • Passes it through the trained CNN model.              • Predicts the most likely class and displays the result along with the confidence score.  Grad-CAM Visualization Module  The Grad-CAM (Gradient-weighted Class Activation Mapping) module provides model interpretability. It:              • Generates heatmaps that highlight important regions in the image.              • Helps users understand why the CNN made a particular prediction.              • Improves trust and transparency in model decisions.  Web Interface Module (Flask)               • Provides a frontend for users to upload images.              • Sends images to the backend (CNN Model) for classification.              • Displays prediction results to the user.  </vt:lpstr>
      <vt:lpstr>DATA FLOW DIAGRAM</vt:lpstr>
      <vt:lpstr>PowerPoint Presentation</vt:lpstr>
      <vt:lpstr>PowerPoint Presentation</vt:lpstr>
      <vt:lpstr>PowerPoint Presentation</vt:lpstr>
      <vt:lpstr>SYSTEM TESTING IMPLEMENTATION</vt:lpstr>
      <vt:lpstr>TYPES OF TEST CARRIED:-   In our application, we are performing the Gary Box testing (white and black).   WHITE BOX TESTING    White Box Testing mainly focuses on the internal performance of the Complaints. Here apart will be taken at a time and tested thoroughly at a statement level to find the maximum possible errors.   Also, construct a loop in such a way that the part will be tested within a range. That means the part is executed at its boundary values and within bounds for the purpose of testing.   White Box Testing in this Project: I tested stepwise every piece of code, taking care that every statement in the code is executed at least once.    I have generated a list of test cases, and sample data, which is used to check all possible combinations of execution paths through the code at every module level.</vt:lpstr>
      <vt:lpstr>BLACK BOX TESTING  This testing method considers a module as a single unit and checks the unit at interface and communication with other modules rather than getting into details at the statement level. Here the module will be treated as a block box that will take some input and generate output. Output for a given set of input combinations is forwarded to other modules.  Black Box testing in this Project: I tested each and every module by considering each module as a unit. I have prepared some sets of input combinations and checked the outputs for those inputs. Also, I tested whether the communication between one module and to other module is performing well or not.  VALIDATION TESTING:  The system has been tested and implemented successfully and thus ensured that all the requirements as listed in the software requirements specification are completely fulfilled.  Validation helps in building the right complaints as per the user’s requirement and helps in satisfying their needs. Validation is basically done by the testers during the testing. In case of erroneous input corresponding error messages are displayed.</vt:lpstr>
      <vt:lpstr> This section describes about the Implementation of the Safe application and the details of how to access this control from any application. Implementation is the process of assuring that the information system is operational and then allowing users take over its operation for use and evaluation. Implementation includes the following activities.    - Obtaining and installing the system hardware.   - Installing the system and making it run on its intended hardware.   - Providing user access to the system.   - Creating and updating the database.   - Documenting the system for its users and for those who will be responsible for   maintaining it in the future.   - Making arrangements to support the users as the system is used.   - Transferring ongoing responsibility for the system from its developers to the  operations or maintenance part.   - Evaluating the operation and use of the system.  </vt:lpstr>
      <vt:lpstr> </vt:lpstr>
      <vt:lpstr> The “Grievances Registration and Management System” can be further developed into a separate, automated system with the following enhancements:    More future work and knowledge are needed to further improve the performance of the opinion spam analysis. There is a huge need in the industry, in day-to-day life for such applications because every company wants to know how consumers really feel about their products and services and those of their competitors by analyzing true reviews, not spam reviews. This research proposes an opinion spam analyzer that automatically classifies input text data into either spam or non-spam categories.    A direction for future research is to implement the system and check performance by applying the proposed approach to various benchmark data sets. Comparing the performance of different classification methods to find the best one for our proposed opinion spam classification method could be another future research direction. However, there exist other kinds of review or reviewer-related features that are likely to make a contribution to the prediction task. In the future, we will further investigate different kinds of features to make more accurate predictions</vt:lpstr>
      <vt:lpstr>TIMESHEET</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SRI KRISHNA ARTS AND SCIENCE COLLEGE</dc:title>
  <dc:creator>karthika jothiswaran</dc:creator>
  <cp:lastModifiedBy>Hafil A</cp:lastModifiedBy>
  <cp:revision>14</cp:revision>
  <dcterms:created xsi:type="dcterms:W3CDTF">2024-07-26T13:00:30Z</dcterms:created>
  <dcterms:modified xsi:type="dcterms:W3CDTF">2025-03-28T12:51:53Z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2024-05-16T00:00:00Z</vt:filetime>
  </property>
  <property fmtid="{D5CDD505-2E9C-101B-9397-08002B2CF9AE}" pid="3" name="Creator">
    <vt:lpwstr>Microsoft® Word 2021</vt:lpwstr>
  </property>
  <property fmtid="{D5CDD505-2E9C-101B-9397-08002B2CF9AE}" pid="4" name="LastSaved">
    <vt:filetime>2024-07-26T00:00:00Z</vt:filetime>
  </property>
</Properties>
</file>